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91" r:id="rId3"/>
    <p:sldId id="290" r:id="rId4"/>
    <p:sldId id="258" r:id="rId5"/>
    <p:sldId id="273" r:id="rId6"/>
    <p:sldId id="259" r:id="rId7"/>
    <p:sldId id="261" r:id="rId8"/>
    <p:sldId id="284" r:id="rId9"/>
    <p:sldId id="260" r:id="rId10"/>
    <p:sldId id="264" r:id="rId11"/>
    <p:sldId id="285" r:id="rId12"/>
    <p:sldId id="269" r:id="rId13"/>
    <p:sldId id="271" r:id="rId14"/>
    <p:sldId id="272" r:id="rId15"/>
    <p:sldId id="270" r:id="rId16"/>
    <p:sldId id="274" r:id="rId17"/>
    <p:sldId id="275" r:id="rId18"/>
    <p:sldId id="276" r:id="rId19"/>
    <p:sldId id="278" r:id="rId20"/>
    <p:sldId id="277" r:id="rId21"/>
    <p:sldId id="279" r:id="rId22"/>
    <p:sldId id="280" r:id="rId23"/>
    <p:sldId id="281" r:id="rId24"/>
    <p:sldId id="283" r:id="rId25"/>
    <p:sldId id="282" r:id="rId26"/>
    <p:sldId id="287" r:id="rId27"/>
    <p:sldId id="286" r:id="rId28"/>
    <p:sldId id="288" r:id="rId29"/>
    <p:sldId id="289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39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microsoft.com/office/2016/11/relationships/changesInfo" Target="changesInfos/changesInfo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ia, Feng" userId="44a20a2d-d5e4-4b7b-99a4-d69e857fcce0" providerId="ADAL" clId="{886285E9-22E5-4075-8A63-B02EA66A5346}"/>
    <pc:docChg chg="custSel addSld modSld">
      <pc:chgData name="Jia, Feng" userId="44a20a2d-d5e4-4b7b-99a4-d69e857fcce0" providerId="ADAL" clId="{886285E9-22E5-4075-8A63-B02EA66A5346}" dt="2023-03-02T08:53:08.444" v="5910" actId="20577"/>
      <pc:docMkLst>
        <pc:docMk/>
      </pc:docMkLst>
      <pc:sldChg chg="modSp new mod">
        <pc:chgData name="Jia, Feng" userId="44a20a2d-d5e4-4b7b-99a4-d69e857fcce0" providerId="ADAL" clId="{886285E9-22E5-4075-8A63-B02EA66A5346}" dt="2023-03-02T07:28:51.284" v="102" actId="20577"/>
        <pc:sldMkLst>
          <pc:docMk/>
          <pc:sldMk cId="2588208852" sldId="256"/>
        </pc:sldMkLst>
        <pc:spChg chg="mod">
          <ac:chgData name="Jia, Feng" userId="44a20a2d-d5e4-4b7b-99a4-d69e857fcce0" providerId="ADAL" clId="{886285E9-22E5-4075-8A63-B02EA66A5346}" dt="2023-03-02T07:28:35.505" v="40" actId="20577"/>
          <ac:spMkLst>
            <pc:docMk/>
            <pc:sldMk cId="2588208852" sldId="256"/>
            <ac:spMk id="2" creationId="{88F5E007-D833-D3DA-CC0F-D49BA4CF6A7D}"/>
          </ac:spMkLst>
        </pc:spChg>
        <pc:spChg chg="mod">
          <ac:chgData name="Jia, Feng" userId="44a20a2d-d5e4-4b7b-99a4-d69e857fcce0" providerId="ADAL" clId="{886285E9-22E5-4075-8A63-B02EA66A5346}" dt="2023-03-02T07:28:51.284" v="102" actId="20577"/>
          <ac:spMkLst>
            <pc:docMk/>
            <pc:sldMk cId="2588208852" sldId="256"/>
            <ac:spMk id="3" creationId="{F55CD85F-57D8-ACFC-0B80-0BACF3074BA3}"/>
          </ac:spMkLst>
        </pc:spChg>
      </pc:sldChg>
      <pc:sldChg chg="modSp new mod">
        <pc:chgData name="Jia, Feng" userId="44a20a2d-d5e4-4b7b-99a4-d69e857fcce0" providerId="ADAL" clId="{886285E9-22E5-4075-8A63-B02EA66A5346}" dt="2023-03-02T07:29:12.555" v="117" actId="20577"/>
        <pc:sldMkLst>
          <pc:docMk/>
          <pc:sldMk cId="1745827015" sldId="257"/>
        </pc:sldMkLst>
        <pc:spChg chg="mod">
          <ac:chgData name="Jia, Feng" userId="44a20a2d-d5e4-4b7b-99a4-d69e857fcce0" providerId="ADAL" clId="{886285E9-22E5-4075-8A63-B02EA66A5346}" dt="2023-03-02T07:29:12.555" v="117" actId="20577"/>
          <ac:spMkLst>
            <pc:docMk/>
            <pc:sldMk cId="1745827015" sldId="257"/>
            <ac:spMk id="2" creationId="{7F488CB5-64CB-1CEE-FAEC-EDD6065225C5}"/>
          </ac:spMkLst>
        </pc:spChg>
      </pc:sldChg>
      <pc:sldChg chg="modSp new mod">
        <pc:chgData name="Jia, Feng" userId="44a20a2d-d5e4-4b7b-99a4-d69e857fcce0" providerId="ADAL" clId="{886285E9-22E5-4075-8A63-B02EA66A5346}" dt="2023-03-02T07:43:12.536" v="2065" actId="27636"/>
        <pc:sldMkLst>
          <pc:docMk/>
          <pc:sldMk cId="1902847304" sldId="258"/>
        </pc:sldMkLst>
        <pc:spChg chg="mod">
          <ac:chgData name="Jia, Feng" userId="44a20a2d-d5e4-4b7b-99a4-d69e857fcce0" providerId="ADAL" clId="{886285E9-22E5-4075-8A63-B02EA66A5346}" dt="2023-03-02T07:29:21.400" v="132" actId="20577"/>
          <ac:spMkLst>
            <pc:docMk/>
            <pc:sldMk cId="1902847304" sldId="258"/>
            <ac:spMk id="2" creationId="{3842519F-773F-4F21-9EBC-E71F5BE02F83}"/>
          </ac:spMkLst>
        </pc:spChg>
        <pc:spChg chg="mod">
          <ac:chgData name="Jia, Feng" userId="44a20a2d-d5e4-4b7b-99a4-d69e857fcce0" providerId="ADAL" clId="{886285E9-22E5-4075-8A63-B02EA66A5346}" dt="2023-03-02T07:43:12.536" v="2065" actId="27636"/>
          <ac:spMkLst>
            <pc:docMk/>
            <pc:sldMk cId="1902847304" sldId="258"/>
            <ac:spMk id="3" creationId="{C2324D6A-0A51-961F-B72C-320B5A4BD5A7}"/>
          </ac:spMkLst>
        </pc:spChg>
      </pc:sldChg>
      <pc:sldChg chg="modSp new mod">
        <pc:chgData name="Jia, Feng" userId="44a20a2d-d5e4-4b7b-99a4-d69e857fcce0" providerId="ADAL" clId="{886285E9-22E5-4075-8A63-B02EA66A5346}" dt="2023-03-02T07:43:32.961" v="2069" actId="20577"/>
        <pc:sldMkLst>
          <pc:docMk/>
          <pc:sldMk cId="3274988226" sldId="259"/>
        </pc:sldMkLst>
        <pc:spChg chg="mod">
          <ac:chgData name="Jia, Feng" userId="44a20a2d-d5e4-4b7b-99a4-d69e857fcce0" providerId="ADAL" clId="{886285E9-22E5-4075-8A63-B02EA66A5346}" dt="2023-03-02T07:43:32.961" v="2069" actId="20577"/>
          <ac:spMkLst>
            <pc:docMk/>
            <pc:sldMk cId="3274988226" sldId="259"/>
            <ac:spMk id="2" creationId="{648EB2C4-D83D-92C4-4000-D06B987440D0}"/>
          </ac:spMkLst>
        </pc:spChg>
        <pc:spChg chg="mod">
          <ac:chgData name="Jia, Feng" userId="44a20a2d-d5e4-4b7b-99a4-d69e857fcce0" providerId="ADAL" clId="{886285E9-22E5-4075-8A63-B02EA66A5346}" dt="2023-03-02T07:42:35.761" v="1982" actId="20577"/>
          <ac:spMkLst>
            <pc:docMk/>
            <pc:sldMk cId="3274988226" sldId="259"/>
            <ac:spMk id="3" creationId="{585CF903-A97D-552E-47AA-9EA1D27191A3}"/>
          </ac:spMkLst>
        </pc:spChg>
      </pc:sldChg>
      <pc:sldChg chg="modSp new mod">
        <pc:chgData name="Jia, Feng" userId="44a20a2d-d5e4-4b7b-99a4-d69e857fcce0" providerId="ADAL" clId="{886285E9-22E5-4075-8A63-B02EA66A5346}" dt="2023-03-02T07:53:23.647" v="2554" actId="14100"/>
        <pc:sldMkLst>
          <pc:docMk/>
          <pc:sldMk cId="1464653095" sldId="260"/>
        </pc:sldMkLst>
        <pc:spChg chg="mod">
          <ac:chgData name="Jia, Feng" userId="44a20a2d-d5e4-4b7b-99a4-d69e857fcce0" providerId="ADAL" clId="{886285E9-22E5-4075-8A63-B02EA66A5346}" dt="2023-03-02T07:44:20.952" v="2082" actId="20577"/>
          <ac:spMkLst>
            <pc:docMk/>
            <pc:sldMk cId="1464653095" sldId="260"/>
            <ac:spMk id="2" creationId="{E3AA91DB-BE23-0049-F84D-E0579FE34A33}"/>
          </ac:spMkLst>
        </pc:spChg>
        <pc:spChg chg="mod">
          <ac:chgData name="Jia, Feng" userId="44a20a2d-d5e4-4b7b-99a4-d69e857fcce0" providerId="ADAL" clId="{886285E9-22E5-4075-8A63-B02EA66A5346}" dt="2023-03-02T07:53:23.647" v="2554" actId="14100"/>
          <ac:spMkLst>
            <pc:docMk/>
            <pc:sldMk cId="1464653095" sldId="260"/>
            <ac:spMk id="3" creationId="{F6CB5878-9A94-3FEB-FE91-7A0AE6EBD947}"/>
          </ac:spMkLst>
        </pc:spChg>
      </pc:sldChg>
      <pc:sldChg chg="modSp new mod">
        <pc:chgData name="Jia, Feng" userId="44a20a2d-d5e4-4b7b-99a4-d69e857fcce0" providerId="ADAL" clId="{886285E9-22E5-4075-8A63-B02EA66A5346}" dt="2023-03-02T08:05:25.345" v="3444" actId="20577"/>
        <pc:sldMkLst>
          <pc:docMk/>
          <pc:sldMk cId="3856769020" sldId="261"/>
        </pc:sldMkLst>
        <pc:spChg chg="mod">
          <ac:chgData name="Jia, Feng" userId="44a20a2d-d5e4-4b7b-99a4-d69e857fcce0" providerId="ADAL" clId="{886285E9-22E5-4075-8A63-B02EA66A5346}" dt="2023-03-02T07:55:29.127" v="2739" actId="20577"/>
          <ac:spMkLst>
            <pc:docMk/>
            <pc:sldMk cId="3856769020" sldId="261"/>
            <ac:spMk id="2" creationId="{44950ED8-7E7C-F091-2D2D-E17F16D698CD}"/>
          </ac:spMkLst>
        </pc:spChg>
        <pc:spChg chg="mod">
          <ac:chgData name="Jia, Feng" userId="44a20a2d-d5e4-4b7b-99a4-d69e857fcce0" providerId="ADAL" clId="{886285E9-22E5-4075-8A63-B02EA66A5346}" dt="2023-03-02T08:05:25.345" v="3444" actId="20577"/>
          <ac:spMkLst>
            <pc:docMk/>
            <pc:sldMk cId="3856769020" sldId="261"/>
            <ac:spMk id="3" creationId="{24C6AD3F-FE78-8419-072F-5E8553B8B15C}"/>
          </ac:spMkLst>
        </pc:spChg>
      </pc:sldChg>
      <pc:sldChg chg="modSp new mod">
        <pc:chgData name="Jia, Feng" userId="44a20a2d-d5e4-4b7b-99a4-d69e857fcce0" providerId="ADAL" clId="{886285E9-22E5-4075-8A63-B02EA66A5346}" dt="2023-03-02T08:08:53.950" v="3607" actId="20577"/>
        <pc:sldMkLst>
          <pc:docMk/>
          <pc:sldMk cId="1457792228" sldId="262"/>
        </pc:sldMkLst>
        <pc:spChg chg="mod">
          <ac:chgData name="Jia, Feng" userId="44a20a2d-d5e4-4b7b-99a4-d69e857fcce0" providerId="ADAL" clId="{886285E9-22E5-4075-8A63-B02EA66A5346}" dt="2023-03-02T08:07:16.972" v="3468" actId="20577"/>
          <ac:spMkLst>
            <pc:docMk/>
            <pc:sldMk cId="1457792228" sldId="262"/>
            <ac:spMk id="2" creationId="{16542514-10D7-EB42-83B0-302C843C3DAB}"/>
          </ac:spMkLst>
        </pc:spChg>
        <pc:spChg chg="mod">
          <ac:chgData name="Jia, Feng" userId="44a20a2d-d5e4-4b7b-99a4-d69e857fcce0" providerId="ADAL" clId="{886285E9-22E5-4075-8A63-B02EA66A5346}" dt="2023-03-02T08:08:53.950" v="3607" actId="20577"/>
          <ac:spMkLst>
            <pc:docMk/>
            <pc:sldMk cId="1457792228" sldId="262"/>
            <ac:spMk id="3" creationId="{68420796-97D5-D28E-5B17-7F306E058C64}"/>
          </ac:spMkLst>
        </pc:spChg>
      </pc:sldChg>
      <pc:sldChg chg="modSp new mod">
        <pc:chgData name="Jia, Feng" userId="44a20a2d-d5e4-4b7b-99a4-d69e857fcce0" providerId="ADAL" clId="{886285E9-22E5-4075-8A63-B02EA66A5346}" dt="2023-03-02T08:17:08.037" v="4383" actId="20577"/>
        <pc:sldMkLst>
          <pc:docMk/>
          <pc:sldMk cId="3005347469" sldId="263"/>
        </pc:sldMkLst>
        <pc:spChg chg="mod">
          <ac:chgData name="Jia, Feng" userId="44a20a2d-d5e4-4b7b-99a4-d69e857fcce0" providerId="ADAL" clId="{886285E9-22E5-4075-8A63-B02EA66A5346}" dt="2023-03-02T08:17:08.037" v="4383" actId="20577"/>
          <ac:spMkLst>
            <pc:docMk/>
            <pc:sldMk cId="3005347469" sldId="263"/>
            <ac:spMk id="2" creationId="{3066802A-1514-3F24-0666-24FC43FC9584}"/>
          </ac:spMkLst>
        </pc:spChg>
        <pc:spChg chg="mod">
          <ac:chgData name="Jia, Feng" userId="44a20a2d-d5e4-4b7b-99a4-d69e857fcce0" providerId="ADAL" clId="{886285E9-22E5-4075-8A63-B02EA66A5346}" dt="2023-03-02T08:17:03.086" v="4381" actId="20577"/>
          <ac:spMkLst>
            <pc:docMk/>
            <pc:sldMk cId="3005347469" sldId="263"/>
            <ac:spMk id="3" creationId="{A9EE6974-7337-EF44-DBA4-713AD54C6DE9}"/>
          </ac:spMkLst>
        </pc:spChg>
      </pc:sldChg>
      <pc:sldChg chg="modSp new mod">
        <pc:chgData name="Jia, Feng" userId="44a20a2d-d5e4-4b7b-99a4-d69e857fcce0" providerId="ADAL" clId="{886285E9-22E5-4075-8A63-B02EA66A5346}" dt="2023-03-02T08:11:59.731" v="3963" actId="20577"/>
        <pc:sldMkLst>
          <pc:docMk/>
          <pc:sldMk cId="4083120393" sldId="264"/>
        </pc:sldMkLst>
        <pc:spChg chg="mod">
          <ac:chgData name="Jia, Feng" userId="44a20a2d-d5e4-4b7b-99a4-d69e857fcce0" providerId="ADAL" clId="{886285E9-22E5-4075-8A63-B02EA66A5346}" dt="2023-03-02T08:09:20.587" v="3640" actId="20577"/>
          <ac:spMkLst>
            <pc:docMk/>
            <pc:sldMk cId="4083120393" sldId="264"/>
            <ac:spMk id="2" creationId="{A1F8B638-CCA2-F69A-5E2A-A21DBD34B1ED}"/>
          </ac:spMkLst>
        </pc:spChg>
        <pc:spChg chg="mod">
          <ac:chgData name="Jia, Feng" userId="44a20a2d-d5e4-4b7b-99a4-d69e857fcce0" providerId="ADAL" clId="{886285E9-22E5-4075-8A63-B02EA66A5346}" dt="2023-03-02T08:11:59.731" v="3963" actId="20577"/>
          <ac:spMkLst>
            <pc:docMk/>
            <pc:sldMk cId="4083120393" sldId="264"/>
            <ac:spMk id="3" creationId="{AD9129FE-984A-B7F0-7E21-C313ACAC633D}"/>
          </ac:spMkLst>
        </pc:spChg>
      </pc:sldChg>
      <pc:sldChg chg="modSp new mod">
        <pc:chgData name="Jia, Feng" userId="44a20a2d-d5e4-4b7b-99a4-d69e857fcce0" providerId="ADAL" clId="{886285E9-22E5-4075-8A63-B02EA66A5346}" dt="2023-03-02T08:19:22.717" v="4682" actId="20577"/>
        <pc:sldMkLst>
          <pc:docMk/>
          <pc:sldMk cId="3528952141" sldId="265"/>
        </pc:sldMkLst>
        <pc:spChg chg="mod">
          <ac:chgData name="Jia, Feng" userId="44a20a2d-d5e4-4b7b-99a4-d69e857fcce0" providerId="ADAL" clId="{886285E9-22E5-4075-8A63-B02EA66A5346}" dt="2023-03-02T08:17:20.869" v="4399" actId="20577"/>
          <ac:spMkLst>
            <pc:docMk/>
            <pc:sldMk cId="3528952141" sldId="265"/>
            <ac:spMk id="2" creationId="{27D39E98-B6D9-9E23-2B3A-53F2411D41E4}"/>
          </ac:spMkLst>
        </pc:spChg>
        <pc:spChg chg="mod">
          <ac:chgData name="Jia, Feng" userId="44a20a2d-d5e4-4b7b-99a4-d69e857fcce0" providerId="ADAL" clId="{886285E9-22E5-4075-8A63-B02EA66A5346}" dt="2023-03-02T08:19:22.717" v="4682" actId="20577"/>
          <ac:spMkLst>
            <pc:docMk/>
            <pc:sldMk cId="3528952141" sldId="265"/>
            <ac:spMk id="3" creationId="{A0EFEE16-DA6E-42A4-1D9A-D8D16C022E61}"/>
          </ac:spMkLst>
        </pc:spChg>
      </pc:sldChg>
      <pc:sldChg chg="modSp new mod">
        <pc:chgData name="Jia, Feng" userId="44a20a2d-d5e4-4b7b-99a4-d69e857fcce0" providerId="ADAL" clId="{886285E9-22E5-4075-8A63-B02EA66A5346}" dt="2023-03-02T08:21:23.112" v="4919" actId="20577"/>
        <pc:sldMkLst>
          <pc:docMk/>
          <pc:sldMk cId="740115772" sldId="266"/>
        </pc:sldMkLst>
        <pc:spChg chg="mod">
          <ac:chgData name="Jia, Feng" userId="44a20a2d-d5e4-4b7b-99a4-d69e857fcce0" providerId="ADAL" clId="{886285E9-22E5-4075-8A63-B02EA66A5346}" dt="2023-03-02T08:19:46.999" v="4709" actId="20577"/>
          <ac:spMkLst>
            <pc:docMk/>
            <pc:sldMk cId="740115772" sldId="266"/>
            <ac:spMk id="2" creationId="{0CD011F5-E488-A651-652C-A6EF9E828153}"/>
          </ac:spMkLst>
        </pc:spChg>
        <pc:spChg chg="mod">
          <ac:chgData name="Jia, Feng" userId="44a20a2d-d5e4-4b7b-99a4-d69e857fcce0" providerId="ADAL" clId="{886285E9-22E5-4075-8A63-B02EA66A5346}" dt="2023-03-02T08:21:23.112" v="4919" actId="20577"/>
          <ac:spMkLst>
            <pc:docMk/>
            <pc:sldMk cId="740115772" sldId="266"/>
            <ac:spMk id="3" creationId="{43C528DD-A0AC-739E-0F07-C2325B737507}"/>
          </ac:spMkLst>
        </pc:spChg>
      </pc:sldChg>
      <pc:sldChg chg="modSp new mod">
        <pc:chgData name="Jia, Feng" userId="44a20a2d-d5e4-4b7b-99a4-d69e857fcce0" providerId="ADAL" clId="{886285E9-22E5-4075-8A63-B02EA66A5346}" dt="2023-03-02T08:46:41.422" v="4991" actId="20577"/>
        <pc:sldMkLst>
          <pc:docMk/>
          <pc:sldMk cId="4004669544" sldId="267"/>
        </pc:sldMkLst>
        <pc:spChg chg="mod">
          <ac:chgData name="Jia, Feng" userId="44a20a2d-d5e4-4b7b-99a4-d69e857fcce0" providerId="ADAL" clId="{886285E9-22E5-4075-8A63-B02EA66A5346}" dt="2023-03-02T08:21:39.687" v="4934" actId="20577"/>
          <ac:spMkLst>
            <pc:docMk/>
            <pc:sldMk cId="4004669544" sldId="267"/>
            <ac:spMk id="2" creationId="{C2EF4E2C-5C7F-CBE9-D744-C8E9018D7E58}"/>
          </ac:spMkLst>
        </pc:spChg>
        <pc:spChg chg="mod">
          <ac:chgData name="Jia, Feng" userId="44a20a2d-d5e4-4b7b-99a4-d69e857fcce0" providerId="ADAL" clId="{886285E9-22E5-4075-8A63-B02EA66A5346}" dt="2023-03-02T08:46:41.422" v="4991" actId="20577"/>
          <ac:spMkLst>
            <pc:docMk/>
            <pc:sldMk cId="4004669544" sldId="267"/>
            <ac:spMk id="3" creationId="{E38043EA-5108-B721-72F1-D48CD333E420}"/>
          </ac:spMkLst>
        </pc:spChg>
      </pc:sldChg>
      <pc:sldChg chg="modSp new mod">
        <pc:chgData name="Jia, Feng" userId="44a20a2d-d5e4-4b7b-99a4-d69e857fcce0" providerId="ADAL" clId="{886285E9-22E5-4075-8A63-B02EA66A5346}" dt="2023-03-02T08:49:55.660" v="5542" actId="20577"/>
        <pc:sldMkLst>
          <pc:docMk/>
          <pc:sldMk cId="3559446934" sldId="268"/>
        </pc:sldMkLst>
        <pc:spChg chg="mod">
          <ac:chgData name="Jia, Feng" userId="44a20a2d-d5e4-4b7b-99a4-d69e857fcce0" providerId="ADAL" clId="{886285E9-22E5-4075-8A63-B02EA66A5346}" dt="2023-03-02T08:47:46.083" v="5133" actId="20577"/>
          <ac:spMkLst>
            <pc:docMk/>
            <pc:sldMk cId="3559446934" sldId="268"/>
            <ac:spMk id="2" creationId="{FF841036-D623-1EA5-E996-2DCACE36496A}"/>
          </ac:spMkLst>
        </pc:spChg>
        <pc:spChg chg="mod">
          <ac:chgData name="Jia, Feng" userId="44a20a2d-d5e4-4b7b-99a4-d69e857fcce0" providerId="ADAL" clId="{886285E9-22E5-4075-8A63-B02EA66A5346}" dt="2023-03-02T08:49:55.660" v="5542" actId="20577"/>
          <ac:spMkLst>
            <pc:docMk/>
            <pc:sldMk cId="3559446934" sldId="268"/>
            <ac:spMk id="3" creationId="{943E7E29-91E7-72D0-5A41-55D246C7E37A}"/>
          </ac:spMkLst>
        </pc:spChg>
      </pc:sldChg>
      <pc:sldChg chg="modSp new mod">
        <pc:chgData name="Jia, Feng" userId="44a20a2d-d5e4-4b7b-99a4-d69e857fcce0" providerId="ADAL" clId="{886285E9-22E5-4075-8A63-B02EA66A5346}" dt="2023-03-02T08:52:34.135" v="5823" actId="20577"/>
        <pc:sldMkLst>
          <pc:docMk/>
          <pc:sldMk cId="2794143269" sldId="269"/>
        </pc:sldMkLst>
        <pc:spChg chg="mod">
          <ac:chgData name="Jia, Feng" userId="44a20a2d-d5e4-4b7b-99a4-d69e857fcce0" providerId="ADAL" clId="{886285E9-22E5-4075-8A63-B02EA66A5346}" dt="2023-03-02T08:50:12.903" v="5556" actId="20577"/>
          <ac:spMkLst>
            <pc:docMk/>
            <pc:sldMk cId="2794143269" sldId="269"/>
            <ac:spMk id="2" creationId="{B738C970-05C9-1172-42CB-EEF2F844EEF3}"/>
          </ac:spMkLst>
        </pc:spChg>
        <pc:spChg chg="mod">
          <ac:chgData name="Jia, Feng" userId="44a20a2d-d5e4-4b7b-99a4-d69e857fcce0" providerId="ADAL" clId="{886285E9-22E5-4075-8A63-B02EA66A5346}" dt="2023-03-02T08:52:34.135" v="5823" actId="20577"/>
          <ac:spMkLst>
            <pc:docMk/>
            <pc:sldMk cId="2794143269" sldId="269"/>
            <ac:spMk id="3" creationId="{0040187E-CD10-FAC3-5536-6771E1CFA861}"/>
          </ac:spMkLst>
        </pc:spChg>
      </pc:sldChg>
      <pc:sldChg chg="modSp new mod">
        <pc:chgData name="Jia, Feng" userId="44a20a2d-d5e4-4b7b-99a4-d69e857fcce0" providerId="ADAL" clId="{886285E9-22E5-4075-8A63-B02EA66A5346}" dt="2023-03-02T08:51:11.702" v="5690" actId="20577"/>
        <pc:sldMkLst>
          <pc:docMk/>
          <pc:sldMk cId="3943509806" sldId="270"/>
        </pc:sldMkLst>
        <pc:spChg chg="mod">
          <ac:chgData name="Jia, Feng" userId="44a20a2d-d5e4-4b7b-99a4-d69e857fcce0" providerId="ADAL" clId="{886285E9-22E5-4075-8A63-B02EA66A5346}" dt="2023-03-02T08:51:11.702" v="5690" actId="20577"/>
          <ac:spMkLst>
            <pc:docMk/>
            <pc:sldMk cId="3943509806" sldId="270"/>
            <ac:spMk id="2" creationId="{90625259-0685-3DF3-0FCE-25D9726E375A}"/>
          </ac:spMkLst>
        </pc:spChg>
      </pc:sldChg>
      <pc:sldChg chg="modSp new mod">
        <pc:chgData name="Jia, Feng" userId="44a20a2d-d5e4-4b7b-99a4-d69e857fcce0" providerId="ADAL" clId="{886285E9-22E5-4075-8A63-B02EA66A5346}" dt="2023-03-02T08:53:08.444" v="5910" actId="20577"/>
        <pc:sldMkLst>
          <pc:docMk/>
          <pc:sldMk cId="1326324977" sldId="271"/>
        </pc:sldMkLst>
        <pc:spChg chg="mod">
          <ac:chgData name="Jia, Feng" userId="44a20a2d-d5e4-4b7b-99a4-d69e857fcce0" providerId="ADAL" clId="{886285E9-22E5-4075-8A63-B02EA66A5346}" dt="2023-03-02T08:52:15.899" v="5790" actId="20577"/>
          <ac:spMkLst>
            <pc:docMk/>
            <pc:sldMk cId="1326324977" sldId="271"/>
            <ac:spMk id="2" creationId="{34EE92AE-D8BE-D020-9576-6522AA35D99D}"/>
          </ac:spMkLst>
        </pc:spChg>
        <pc:spChg chg="mod">
          <ac:chgData name="Jia, Feng" userId="44a20a2d-d5e4-4b7b-99a4-d69e857fcce0" providerId="ADAL" clId="{886285E9-22E5-4075-8A63-B02EA66A5346}" dt="2023-03-02T08:53:08.444" v="5910" actId="20577"/>
          <ac:spMkLst>
            <pc:docMk/>
            <pc:sldMk cId="1326324977" sldId="271"/>
            <ac:spMk id="3" creationId="{2B169747-EB66-8D0F-9370-EB0D7FF9ABF6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C3AE683-E3DE-7790-C607-90CA85A5B5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90CB2C7-318F-356B-A2D9-AEBE177B2A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F2D33E6-BC26-F49A-985A-A03A9C6EC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1F063-3770-477F-8790-6DC4DA53BDE5}" type="datetimeFigureOut">
              <a:rPr lang="en-US" smtClean="0"/>
              <a:t>3/14/2023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21FE771-846A-DD13-F88B-289812C031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6B5F867-5307-7F83-6368-42EFF8962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9A361-77BA-4C57-B29A-6E4A1D6158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9965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EA4C93-08E7-96F6-8E34-7905E3962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F78A1CF-F32C-B208-E006-D0C893646D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EAD842E-11CE-40B0-65AD-DA21187F88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1F063-3770-477F-8790-6DC4DA53BDE5}" type="datetimeFigureOut">
              <a:rPr lang="en-US" smtClean="0"/>
              <a:t>3/14/2023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5622320-4E9A-3EE4-E2F3-353947DB7A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11B7FBB-4BB6-FCA6-96C6-CFBB8A9B3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9A361-77BA-4C57-B29A-6E4A1D6158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7753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0113F500-C5DB-73B8-20E3-D90A99C9D71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AF05093-A9A3-3CEC-1B4A-8B5D1FB53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8E7DD4B-F148-5E96-0BDE-C287420730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1F063-3770-477F-8790-6DC4DA53BDE5}" type="datetimeFigureOut">
              <a:rPr lang="en-US" smtClean="0"/>
              <a:t>3/14/2023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ED99B66-7020-D72A-C60C-C68A51826A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EDCF7D9-CC40-8CB1-C473-3E804FE2A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9A361-77BA-4C57-B29A-6E4A1D6158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9871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1D09AC-6AA5-A21E-A982-0983D7C28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C8F5BCF-4E12-6F14-9B46-A282DC1615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41D3C26-B6E2-C3C9-54D2-14DFDC07A5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1F063-3770-477F-8790-6DC4DA53BDE5}" type="datetimeFigureOut">
              <a:rPr lang="en-US" smtClean="0"/>
              <a:t>3/14/2023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3A75A56-DA72-7C93-5845-BBF0A453E9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2E839DC-C15F-28A1-7A42-FDFE4EBC80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9A361-77BA-4C57-B29A-6E4A1D6158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79326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093C9B-48BE-6FBE-6045-E84EACEEF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F869928-22C8-D5CC-3ED1-FF3C8FB147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2E123C1-77B5-4201-4E43-9BC6B365F2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1F063-3770-477F-8790-6DC4DA53BDE5}" type="datetimeFigureOut">
              <a:rPr lang="en-US" smtClean="0"/>
              <a:t>3/14/2023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5B78BAB-84D2-8B36-BAB6-6AD5AE79F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C15A2F4-8618-469A-ABE5-4BBEAD9451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9A361-77BA-4C57-B29A-6E4A1D6158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0240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669A8C-F728-10F5-8B3B-6F97E5D1D2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554C6C9-14FC-7600-D467-F69A001015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A790763-4797-FF7F-8C0B-48B742DF9B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416FDAA-F075-4649-5BDC-26F1FB3757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1F063-3770-477F-8790-6DC4DA53BDE5}" type="datetimeFigureOut">
              <a:rPr lang="en-US" smtClean="0"/>
              <a:t>3/14/2023</a:t>
            </a:fld>
            <a:endParaRPr 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10D6299-9465-E29D-4BE9-14D62B6A24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110FF97-2083-2376-6F0B-EF00AC362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9A361-77BA-4C57-B29A-6E4A1D6158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5660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B2D786-642F-75B1-38AE-0C31F102EC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B4E8223-4166-4216-33D9-67F5ED1D7F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7E4C977-7AB1-22F9-6AFD-8448223170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9861E4F-2A1B-0B8C-50EE-8DD0FF2478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F5566F80-468F-2948-E339-D096F160E79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BF48C76E-958E-FFDC-9EB7-6FF67B0059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1F063-3770-477F-8790-6DC4DA53BDE5}" type="datetimeFigureOut">
              <a:rPr lang="en-US" smtClean="0"/>
              <a:t>3/14/2023</a:t>
            </a:fld>
            <a:endParaRPr 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FAD010C9-FE08-49B3-08ED-3ADFB9129F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7CC7ABC4-7DE7-A0AF-1FF8-6694DC645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9A361-77BA-4C57-B29A-6E4A1D6158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7796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0350F47-F1DD-D705-3502-C7500B4800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DE8C8EE-C293-51BF-8E75-567F1D819D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1F063-3770-477F-8790-6DC4DA53BDE5}" type="datetimeFigureOut">
              <a:rPr lang="en-US" smtClean="0"/>
              <a:t>3/14/2023</a:t>
            </a:fld>
            <a:endParaRPr 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8F04974-8DCE-713E-E210-2B2DA338FC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4D32CAD-65DE-714D-674E-B2D2ABA258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9A361-77BA-4C57-B29A-6E4A1D6158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1559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34E61BE1-F811-38F9-3318-1E802B2B9F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1F063-3770-477F-8790-6DC4DA53BDE5}" type="datetimeFigureOut">
              <a:rPr lang="en-US" smtClean="0"/>
              <a:t>3/14/2023</a:t>
            </a:fld>
            <a:endParaRPr 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FB04D87-7928-05C6-DCCA-E2B3B751B7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179456C-563D-971F-AC04-865E8E074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9A361-77BA-4C57-B29A-6E4A1D6158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759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2FD605-2B30-C926-898E-F29306F0B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30D2653-238A-C064-7FA6-4315FF8289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752E122-4213-38D9-FE16-F83C78D039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A2D7C6D-D559-9D5F-BEC0-80F19BAA29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1F063-3770-477F-8790-6DC4DA53BDE5}" type="datetimeFigureOut">
              <a:rPr lang="en-US" smtClean="0"/>
              <a:t>3/14/2023</a:t>
            </a:fld>
            <a:endParaRPr 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ED04D96-D244-4448-F634-2F20530C6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C93FF44-A50D-A142-2A31-FB4198483E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9A361-77BA-4C57-B29A-6E4A1D6158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0268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DEE616-0A18-B225-848D-6122E82667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4FF8F7FB-F560-1913-E765-175E3CFE0FE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3DDB8FA-288E-19EF-6207-7CF4485861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60303F9-A9B6-1660-52DB-25CA80C6E8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1F063-3770-477F-8790-6DC4DA53BDE5}" type="datetimeFigureOut">
              <a:rPr lang="en-US" smtClean="0"/>
              <a:t>3/14/2023</a:t>
            </a:fld>
            <a:endParaRPr 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0BF5711-D7C9-B972-8002-B4B4CED1A8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449CDBF-8B8F-A605-ECF1-CBFBF6A40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9A361-77BA-4C57-B29A-6E4A1D6158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456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5597C4D7-EB5F-3EF5-A5FF-166D78E7D2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31A6B2A-FC0E-1D2C-BFA5-37EEBD89B5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08A3410-E7D6-335A-1B23-AA446335DB1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11F063-3770-477F-8790-6DC4DA53BDE5}" type="datetimeFigureOut">
              <a:rPr lang="en-US" smtClean="0"/>
              <a:t>3/14/2023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9FCD091-8DB7-7634-B1A2-0679AFD905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2085C85-7738-38D7-1C78-9FD0D014DF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E9A361-77BA-4C57-B29A-6E4A1D6158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1991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G"/><Relationship Id="rId4" Type="http://schemas.openxmlformats.org/officeDocument/2006/relationships/image" Target="../media/image13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ilibili.com/video/BV18h411r7Z7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iafeng5513/EmojiFilter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F5E007-D833-D3DA-CC0F-D49BA4CF6A7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现场炼丹</a:t>
            </a:r>
            <a:r>
              <a:rPr lang="en-US" altLang="zh-CN" dirty="0"/>
              <a:t>:</a:t>
            </a:r>
            <a:r>
              <a:rPr lang="en-US" altLang="zh-CN" dirty="0" err="1"/>
              <a:t>EmojiNet</a:t>
            </a:r>
            <a:endParaRPr 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55CD85F-57D8-ACFC-0B80-0BACF3074BA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多模态表情包自动分拣器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82088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1F8B638-CCA2-F69A-5E2A-A21DBD34B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</a:t>
            </a:r>
            <a:r>
              <a:rPr lang="zh-CN" altLang="en-US" dirty="0"/>
              <a:t>数据集准备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D9129FE-984A-B7F0-7E21-C313ACAC63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直接剔除</a:t>
            </a:r>
            <a:r>
              <a:rPr lang="en-US" altLang="zh-CN" dirty="0"/>
              <a:t>heic,RAW,ARW,MP4,MOV</a:t>
            </a:r>
            <a:r>
              <a:rPr lang="zh-CN" altLang="en-US" dirty="0"/>
              <a:t>格式的文件直接视为有效摄影</a:t>
            </a:r>
            <a:r>
              <a:rPr lang="en-US" altLang="zh-CN" dirty="0"/>
              <a:t>,</a:t>
            </a:r>
            <a:r>
              <a:rPr lang="zh-CN" altLang="en-US" dirty="0"/>
              <a:t>不必参与分类</a:t>
            </a:r>
            <a:r>
              <a:rPr lang="en-US" altLang="zh-CN" dirty="0"/>
              <a:t>.</a:t>
            </a:r>
          </a:p>
          <a:p>
            <a:r>
              <a:rPr lang="zh-CN" altLang="en-US" dirty="0"/>
              <a:t>虽然</a:t>
            </a:r>
            <a:r>
              <a:rPr lang="en-US" altLang="zh-CN" dirty="0" err="1"/>
              <a:t>exif</a:t>
            </a:r>
            <a:r>
              <a:rPr lang="zh-CN" altLang="en-US" dirty="0"/>
              <a:t>信息中含有相机型号</a:t>
            </a:r>
            <a:r>
              <a:rPr lang="en-US" altLang="zh-CN" dirty="0"/>
              <a:t>,</a:t>
            </a:r>
            <a:r>
              <a:rPr lang="zh-CN" altLang="en-US" dirty="0"/>
              <a:t>焦距等信息的图片也可认为是有效摄影</a:t>
            </a:r>
            <a:r>
              <a:rPr lang="en-US" altLang="zh-CN" dirty="0"/>
              <a:t>,</a:t>
            </a:r>
            <a:r>
              <a:rPr lang="zh-CN" altLang="en-US" dirty="0"/>
              <a:t>但是为了提升模型的性能</a:t>
            </a:r>
            <a:r>
              <a:rPr lang="en-US" altLang="zh-CN" dirty="0"/>
              <a:t>,</a:t>
            </a:r>
            <a:r>
              <a:rPr lang="zh-CN" altLang="en-US" dirty="0"/>
              <a:t>保留这部分文件</a:t>
            </a:r>
            <a:endParaRPr lang="en-US" altLang="zh-CN" dirty="0"/>
          </a:p>
          <a:p>
            <a:r>
              <a:rPr lang="en-US" altLang="zh-CN" dirty="0"/>
              <a:t>6000</a:t>
            </a:r>
            <a:r>
              <a:rPr lang="zh-CN" altLang="en-US" dirty="0"/>
              <a:t>张图片</a:t>
            </a:r>
            <a:endParaRPr lang="en-US" altLang="zh-CN" dirty="0"/>
          </a:p>
          <a:p>
            <a:r>
              <a:rPr lang="zh-CN" altLang="en-US" dirty="0"/>
              <a:t>手工分为有效摄影</a:t>
            </a:r>
            <a:r>
              <a:rPr lang="en-US" altLang="zh-CN" dirty="0"/>
              <a:t>(camera)/</a:t>
            </a:r>
            <a:r>
              <a:rPr lang="zh-CN" altLang="en-US" dirty="0"/>
              <a:t>截屏</a:t>
            </a:r>
            <a:r>
              <a:rPr lang="en-US" altLang="zh-CN" dirty="0"/>
              <a:t>(screen)/</a:t>
            </a:r>
            <a:r>
              <a:rPr lang="zh-CN" altLang="en-US" dirty="0"/>
              <a:t>表情包</a:t>
            </a:r>
            <a:r>
              <a:rPr lang="en-US" altLang="zh-CN" dirty="0"/>
              <a:t>(emoji)</a:t>
            </a:r>
          </a:p>
          <a:p>
            <a:r>
              <a:rPr lang="zh-CN" altLang="en-US" dirty="0"/>
              <a:t>每类挑出</a:t>
            </a:r>
            <a:r>
              <a:rPr lang="en-US" altLang="zh-CN" dirty="0"/>
              <a:t>20%,</a:t>
            </a:r>
            <a:r>
              <a:rPr lang="zh-CN" altLang="en-US" dirty="0"/>
              <a:t>组成验证集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0831203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63530C-0204-325B-978B-E6A8AC81B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</a:t>
            </a:r>
            <a:r>
              <a:rPr lang="zh-CN" altLang="en-US" dirty="0"/>
              <a:t>开始炼丹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698BDC6-0352-37F0-8620-BFCA09C034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zh-CN" altLang="en-US" dirty="0"/>
              <a:t>以</a:t>
            </a:r>
            <a:r>
              <a:rPr lang="en-US" altLang="zh-CN" dirty="0"/>
              <a:t>ResNet50</a:t>
            </a:r>
            <a:r>
              <a:rPr lang="zh-CN" altLang="en-US" dirty="0"/>
              <a:t>预训练模型作为</a:t>
            </a:r>
            <a:r>
              <a:rPr lang="en-US" altLang="zh-CN" dirty="0"/>
              <a:t>backbone</a:t>
            </a:r>
          </a:p>
          <a:p>
            <a:r>
              <a:rPr lang="zh-CN" altLang="en-US" dirty="0"/>
              <a:t>固定预训练模型中的部分参数</a:t>
            </a:r>
            <a:r>
              <a:rPr lang="en-US" altLang="zh-CN" dirty="0"/>
              <a:t>,</a:t>
            </a:r>
            <a:r>
              <a:rPr lang="zh-CN" altLang="en-US" dirty="0"/>
              <a:t>在尾端添加</a:t>
            </a:r>
            <a:r>
              <a:rPr lang="en-US" altLang="zh-CN" dirty="0"/>
              <a:t>fc</a:t>
            </a:r>
            <a:r>
              <a:rPr lang="zh-CN" altLang="en-US" dirty="0"/>
              <a:t>层做分类器</a:t>
            </a:r>
            <a:endParaRPr lang="en-US" altLang="zh-CN" dirty="0"/>
          </a:p>
          <a:p>
            <a:r>
              <a:rPr lang="zh-CN" altLang="en-US" dirty="0"/>
              <a:t>图像</a:t>
            </a:r>
            <a:r>
              <a:rPr lang="en-US" altLang="zh-CN" dirty="0"/>
              <a:t>resize</a:t>
            </a:r>
            <a:r>
              <a:rPr lang="zh-CN" altLang="en-US" dirty="0"/>
              <a:t>到</a:t>
            </a:r>
            <a:r>
              <a:rPr lang="en-US" altLang="zh-CN" dirty="0"/>
              <a:t>512*512</a:t>
            </a:r>
            <a:r>
              <a:rPr lang="zh-CN" altLang="en-US" dirty="0"/>
              <a:t>作为第一输入</a:t>
            </a:r>
            <a:endParaRPr lang="en-US" altLang="zh-CN" dirty="0"/>
          </a:p>
          <a:p>
            <a:r>
              <a:rPr lang="zh-CN" altLang="en-US" dirty="0"/>
              <a:t>图像的原始分辨率和文件大小组成一个特征向量作为第二输入</a:t>
            </a:r>
            <a:endParaRPr lang="en-US" altLang="zh-CN" dirty="0"/>
          </a:p>
          <a:p>
            <a:r>
              <a:rPr lang="zh-CN" altLang="en-US" dirty="0"/>
              <a:t>特征拼合后使用</a:t>
            </a:r>
            <a:r>
              <a:rPr lang="en-US" altLang="zh-CN" dirty="0"/>
              <a:t>batch normalize</a:t>
            </a:r>
            <a:r>
              <a:rPr lang="zh-CN" altLang="en-US" dirty="0"/>
              <a:t>做数值均衡</a:t>
            </a:r>
            <a:endParaRPr lang="en-US" altLang="zh-CN" dirty="0"/>
          </a:p>
          <a:p>
            <a:r>
              <a:rPr lang="zh-CN" altLang="en-US" dirty="0"/>
              <a:t>交叉熵损失函数</a:t>
            </a:r>
            <a:endParaRPr lang="en-US" altLang="zh-CN" dirty="0"/>
          </a:p>
          <a:p>
            <a:pPr lvl="1"/>
            <a:r>
              <a:rPr lang="en-US" altLang="zh-CN" dirty="0" err="1"/>
              <a:t>loss_a</a:t>
            </a:r>
            <a:r>
              <a:rPr lang="zh-CN" altLang="en-US" dirty="0"/>
              <a:t>惩罚将是否为</a:t>
            </a:r>
            <a:r>
              <a:rPr lang="en-US" altLang="zh-CN" dirty="0"/>
              <a:t>camera</a:t>
            </a:r>
            <a:r>
              <a:rPr lang="zh-CN" altLang="en-US" dirty="0"/>
              <a:t>分错的行为</a:t>
            </a:r>
            <a:endParaRPr lang="en-US" altLang="zh-CN" dirty="0"/>
          </a:p>
          <a:p>
            <a:pPr lvl="1"/>
            <a:r>
              <a:rPr lang="en-US" altLang="zh-CN" dirty="0" err="1"/>
              <a:t>loss_b</a:t>
            </a:r>
            <a:r>
              <a:rPr lang="zh-CN" altLang="en-US" dirty="0"/>
              <a:t>惩罚所有分类错误行为</a:t>
            </a:r>
            <a:endParaRPr lang="en-US" altLang="zh-CN" dirty="0"/>
          </a:p>
          <a:p>
            <a:pPr lvl="1"/>
            <a:r>
              <a:rPr lang="en-US" altLang="zh-CN" dirty="0"/>
              <a:t>loss = alpha*</a:t>
            </a:r>
            <a:r>
              <a:rPr lang="en-US" altLang="zh-CN" dirty="0" err="1"/>
              <a:t>loss_a</a:t>
            </a:r>
            <a:r>
              <a:rPr lang="en-US" altLang="zh-CN" dirty="0"/>
              <a:t>+(1-alpha)*</a:t>
            </a:r>
            <a:r>
              <a:rPr lang="en-US" altLang="zh-CN" dirty="0" err="1"/>
              <a:t>loss_b</a:t>
            </a:r>
            <a:endParaRPr lang="en-US" altLang="zh-CN" dirty="0"/>
          </a:p>
          <a:p>
            <a:r>
              <a:rPr lang="en-US" altLang="zh-CN" dirty="0"/>
              <a:t>SGD</a:t>
            </a:r>
            <a:r>
              <a:rPr lang="zh-CN" altLang="en-US" dirty="0"/>
              <a:t>优化器</a:t>
            </a:r>
            <a:endParaRPr lang="en-US" altLang="zh-CN" dirty="0"/>
          </a:p>
          <a:p>
            <a:r>
              <a:rPr lang="zh-CN" altLang="en-US" dirty="0"/>
              <a:t>学习率根据迭代次数做指数衰减</a:t>
            </a:r>
            <a:endParaRPr lang="en-US" altLang="zh-CN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05700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738C970-05C9-1172-42CB-EEF2F844E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EmojiNet</a:t>
            </a:r>
            <a:r>
              <a:rPr lang="en-US" altLang="zh-CN" dirty="0"/>
              <a:t> 0.1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040187E-CD10-FAC3-5536-6771E1CFA8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4708"/>
            <a:ext cx="10515600" cy="4852255"/>
          </a:xfrm>
        </p:spPr>
        <p:txBody>
          <a:bodyPr/>
          <a:lstStyle/>
          <a:p>
            <a:r>
              <a:rPr lang="zh-CN" altLang="en-US" dirty="0"/>
              <a:t>初始版本</a:t>
            </a:r>
            <a:endParaRPr lang="en-US" altLang="zh-CN" dirty="0"/>
          </a:p>
          <a:p>
            <a:r>
              <a:rPr lang="en-US" altLang="zh-CN" dirty="0"/>
              <a:t>0.87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ED456D6-BDE5-E1D4-6DEB-6C682892B0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5385" y="2040949"/>
            <a:ext cx="7921229" cy="4136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1432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4EE92AE-D8BE-D020-9576-6522AA35D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EmojiNet</a:t>
            </a:r>
            <a:r>
              <a:rPr lang="en-US" altLang="zh-CN" dirty="0"/>
              <a:t> 0.2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B169747-EB66-8D0F-9370-EB0D7FF9AB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8121"/>
            <a:ext cx="10515600" cy="4351338"/>
          </a:xfrm>
        </p:spPr>
        <p:txBody>
          <a:bodyPr/>
          <a:lstStyle/>
          <a:p>
            <a:r>
              <a:rPr lang="zh-CN" altLang="en-US" dirty="0"/>
              <a:t>非线性分类器</a:t>
            </a:r>
            <a:endParaRPr lang="en-US" altLang="zh-CN" dirty="0"/>
          </a:p>
          <a:p>
            <a:r>
              <a:rPr lang="en-US" altLang="zh-CN" dirty="0"/>
              <a:t>0.7</a:t>
            </a:r>
          </a:p>
          <a:p>
            <a:endParaRPr lang="en-US" altLang="zh-CN" dirty="0"/>
          </a:p>
          <a:p>
            <a:endParaRPr 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1AADE4E-418C-A83F-7F69-310549A037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0" y="2454760"/>
            <a:ext cx="7315199" cy="3739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3249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BA884F8-7935-A077-E843-9F8D3E28B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可视化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BBE0E9D8-51F8-A4BA-0EBD-C33DBF172A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061" y="1660871"/>
            <a:ext cx="2679251" cy="2679251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0AB66E9-C762-F897-1F5B-46E9F0BAF3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3260" y="1690688"/>
            <a:ext cx="2679251" cy="267925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4AB156E-BF49-142F-5E11-64A8AA7403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1" y="1675780"/>
            <a:ext cx="2679251" cy="267925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32B6EB4B-ABE6-6AE7-272C-C93BBA0DAC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1600" y="1660871"/>
            <a:ext cx="2679251" cy="2679251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8B95B61D-2DC0-2EAA-2DDA-D47A29CE6048}"/>
              </a:ext>
            </a:extLst>
          </p:cNvPr>
          <p:cNvSpPr txBox="1"/>
          <p:nvPr/>
        </p:nvSpPr>
        <p:spPr>
          <a:xfrm>
            <a:off x="246738" y="4770782"/>
            <a:ext cx="1169852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0-</a:t>
            </a:r>
            <a:r>
              <a:rPr lang="zh-CN" altLang="en-US" dirty="0"/>
              <a:t>有效摄影</a:t>
            </a:r>
            <a:r>
              <a:rPr lang="en-US" altLang="zh-CN" dirty="0"/>
              <a:t>, 1-</a:t>
            </a:r>
            <a:r>
              <a:rPr lang="zh-CN" altLang="en-US" dirty="0"/>
              <a:t>截图屏摄</a:t>
            </a:r>
            <a:r>
              <a:rPr lang="en-US" altLang="zh-CN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图</a:t>
            </a:r>
            <a:r>
              <a:rPr lang="en-US" altLang="zh-CN" dirty="0"/>
              <a:t>1</a:t>
            </a:r>
            <a:r>
              <a:rPr lang="zh-CN" altLang="en-US" dirty="0"/>
              <a:t>和</a:t>
            </a:r>
            <a:r>
              <a:rPr lang="en-US" altLang="zh-CN" dirty="0"/>
              <a:t>2</a:t>
            </a:r>
            <a:r>
              <a:rPr lang="zh-CN" altLang="en-US" dirty="0"/>
              <a:t>是都是含有大量文字的图片</a:t>
            </a:r>
            <a:r>
              <a:rPr lang="en-US" altLang="zh-CN" dirty="0"/>
              <a:t>,</a:t>
            </a:r>
            <a:r>
              <a:rPr lang="zh-CN" altLang="en-US" dirty="0"/>
              <a:t>但是</a:t>
            </a:r>
            <a:r>
              <a:rPr lang="en-US" altLang="zh-CN" dirty="0" err="1"/>
              <a:t>gt</a:t>
            </a:r>
            <a:r>
              <a:rPr lang="zh-CN" altLang="en-US" dirty="0"/>
              <a:t>属于不同类</a:t>
            </a:r>
            <a:r>
              <a:rPr lang="en-US" altLang="zh-CN" dirty="0"/>
              <a:t>;</a:t>
            </a:r>
            <a:r>
              <a:rPr lang="zh-CN" altLang="en-US" dirty="0"/>
              <a:t>图</a:t>
            </a:r>
            <a:r>
              <a:rPr lang="en-US" altLang="zh-CN" dirty="0"/>
              <a:t>3</a:t>
            </a:r>
            <a:r>
              <a:rPr lang="zh-CN" altLang="en-US" dirty="0"/>
              <a:t>和</a:t>
            </a:r>
            <a:r>
              <a:rPr lang="en-US" altLang="zh-CN" dirty="0"/>
              <a:t>4</a:t>
            </a:r>
            <a:r>
              <a:rPr lang="zh-CN" altLang="en-US" dirty="0"/>
              <a:t>是屏幕摄影</a:t>
            </a:r>
            <a:r>
              <a:rPr lang="en-US" altLang="zh-CN" dirty="0"/>
              <a:t>,</a:t>
            </a:r>
            <a:r>
              <a:rPr lang="zh-CN" altLang="en-US" dirty="0"/>
              <a:t>但是</a:t>
            </a:r>
            <a:r>
              <a:rPr lang="en-US" altLang="zh-CN" dirty="0" err="1"/>
              <a:t>gt</a:t>
            </a:r>
            <a:r>
              <a:rPr lang="zh-CN" altLang="en-US" dirty="0"/>
              <a:t>属于不同类</a:t>
            </a:r>
            <a:r>
              <a:rPr lang="en-US" altLang="zh-CN" dirty="0"/>
              <a:t>,</a:t>
            </a:r>
            <a:r>
              <a:rPr lang="zh-CN" altLang="en-US" dirty="0"/>
              <a:t>说明数据清洗不彻底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图</a:t>
            </a:r>
            <a:r>
              <a:rPr lang="en-US" altLang="zh-CN" dirty="0"/>
              <a:t>1</a:t>
            </a:r>
            <a:r>
              <a:rPr lang="zh-CN" altLang="en-US" dirty="0"/>
              <a:t>分类正确</a:t>
            </a:r>
            <a:r>
              <a:rPr lang="en-US" altLang="zh-CN" dirty="0"/>
              <a:t>,</a:t>
            </a:r>
            <a:r>
              <a:rPr lang="zh-CN" altLang="en-US" dirty="0"/>
              <a:t>但是对比曲线可知</a:t>
            </a:r>
            <a:r>
              <a:rPr lang="en-US" altLang="zh-CN" dirty="0"/>
              <a:t>,</a:t>
            </a:r>
            <a:r>
              <a:rPr lang="zh-CN" altLang="en-US" dirty="0"/>
              <a:t>这个</a:t>
            </a:r>
            <a:r>
              <a:rPr lang="en-US" altLang="zh-CN" dirty="0"/>
              <a:t>loss</a:t>
            </a:r>
            <a:r>
              <a:rPr lang="zh-CN" altLang="en-US" dirty="0"/>
              <a:t>属于波动范围内比较低的值</a:t>
            </a:r>
            <a:r>
              <a:rPr lang="en-US" altLang="zh-CN" dirty="0"/>
              <a:t>,</a:t>
            </a:r>
            <a:r>
              <a:rPr lang="zh-CN" altLang="en-US" dirty="0"/>
              <a:t>说明我们依然可以信赖当前的损失函数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8932900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0625259-0685-3DF3-0FCE-25D9726E37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数据清洗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286E2F8-3935-D3BC-66A0-6CEA5F027F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有效摄影</a:t>
            </a:r>
            <a:r>
              <a:rPr lang="en-US" altLang="zh-CN" dirty="0"/>
              <a:t>(camera)</a:t>
            </a:r>
            <a:r>
              <a:rPr lang="zh-CN" altLang="en-US" dirty="0"/>
              <a:t>中不能含有大量文字</a:t>
            </a:r>
            <a:endParaRPr lang="en-US" altLang="zh-CN" dirty="0"/>
          </a:p>
          <a:p>
            <a:r>
              <a:rPr lang="zh-CN" altLang="en-US" dirty="0"/>
              <a:t>含有大量文字的图片和屏幕摄影</a:t>
            </a:r>
            <a:r>
              <a:rPr lang="en-US" altLang="zh-CN" dirty="0"/>
              <a:t>(screen shot)</a:t>
            </a:r>
            <a:r>
              <a:rPr lang="zh-CN" altLang="en-US" dirty="0"/>
              <a:t>单独分为一类</a:t>
            </a:r>
            <a:endParaRPr lang="en-US" altLang="zh-CN" dirty="0"/>
          </a:p>
          <a:p>
            <a:r>
              <a:rPr lang="zh-CN" altLang="en-US" dirty="0"/>
              <a:t>截屏</a:t>
            </a:r>
            <a:r>
              <a:rPr lang="en-US" altLang="zh-CN" dirty="0"/>
              <a:t>(screen capture)</a:t>
            </a:r>
            <a:r>
              <a:rPr lang="zh-CN" altLang="en-US" dirty="0"/>
              <a:t>分为一类</a:t>
            </a:r>
            <a:endParaRPr lang="en-US" altLang="zh-CN" dirty="0"/>
          </a:p>
          <a:p>
            <a:r>
              <a:rPr lang="zh-CN" altLang="en-US" dirty="0"/>
              <a:t>表情包</a:t>
            </a:r>
            <a:r>
              <a:rPr lang="en-US" altLang="zh-CN" dirty="0"/>
              <a:t>(emoji)</a:t>
            </a:r>
            <a:r>
              <a:rPr lang="zh-CN" altLang="en-US" dirty="0"/>
              <a:t>分为一类</a:t>
            </a:r>
            <a:endParaRPr lang="en-US" altLang="zh-CN" dirty="0"/>
          </a:p>
          <a:p>
            <a:r>
              <a:rPr lang="zh-CN" altLang="en-US" dirty="0"/>
              <a:t>如果一张照片拍摄了屏幕</a:t>
            </a:r>
            <a:r>
              <a:rPr lang="en-US" altLang="zh-CN" dirty="0"/>
              <a:t>,</a:t>
            </a:r>
            <a:r>
              <a:rPr lang="zh-CN" altLang="en-US" dirty="0"/>
              <a:t>且以文字为主题</a:t>
            </a:r>
            <a:r>
              <a:rPr lang="en-US" altLang="zh-CN" dirty="0"/>
              <a:t>,</a:t>
            </a:r>
            <a:r>
              <a:rPr lang="zh-CN" altLang="en-US" dirty="0"/>
              <a:t>分为</a:t>
            </a:r>
            <a:r>
              <a:rPr lang="en-US" altLang="zh-CN" dirty="0"/>
              <a:t>screen shot,</a:t>
            </a:r>
            <a:r>
              <a:rPr lang="zh-CN" altLang="en-US" dirty="0"/>
              <a:t>否则认为是</a:t>
            </a:r>
            <a:r>
              <a:rPr lang="en-US" altLang="zh-CN" dirty="0"/>
              <a:t>camera</a:t>
            </a:r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9435098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59FE06A-DA19-C132-64D6-F32A164CE9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12530"/>
          </a:xfrm>
        </p:spPr>
        <p:txBody>
          <a:bodyPr/>
          <a:lstStyle/>
          <a:p>
            <a:r>
              <a:rPr lang="en-US" altLang="zh-CN" dirty="0"/>
              <a:t>Corner case(for me)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18D11746-D2E0-8FD7-874C-007019D64B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00" y="1702299"/>
            <a:ext cx="2495274" cy="4436043"/>
          </a:xfr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3273BF12-AC1B-BD58-A443-7E64B7992D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2861" y="1702299"/>
            <a:ext cx="2495275" cy="4436044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1499C741-396A-1AA3-7E79-93A7AB7574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112801" y="2256330"/>
            <a:ext cx="4436586" cy="332744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8700DE29-70D5-01F8-BE7E-BEC2E5E2045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220003" y="2672685"/>
            <a:ext cx="4436045" cy="2495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5675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6A333D8-8857-0018-61BF-94FF9DE68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7A8D1A21-1801-4183-B9FA-DC7FBE95E2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662" y="311889"/>
            <a:ext cx="5274946" cy="2967157"/>
          </a:xfr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34D9C5BE-11D7-C70F-8D98-DD7EF98E6F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534" y="3475596"/>
            <a:ext cx="5260074" cy="2958791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D20B8470-6CDB-2764-2122-635AEF84D3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8780" y="1049413"/>
            <a:ext cx="5941558" cy="445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2454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4EE92AE-D8BE-D020-9576-6522AA35D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EmojiNet</a:t>
            </a:r>
            <a:r>
              <a:rPr lang="en-US" altLang="zh-CN" dirty="0"/>
              <a:t> 0.3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B169747-EB66-8D0F-9370-EB0D7FF9AB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8121"/>
            <a:ext cx="10515600" cy="4351338"/>
          </a:xfrm>
        </p:spPr>
        <p:txBody>
          <a:bodyPr/>
          <a:lstStyle/>
          <a:p>
            <a:r>
              <a:rPr lang="zh-CN" altLang="en-US" dirty="0"/>
              <a:t>线性分类器</a:t>
            </a:r>
            <a:r>
              <a:rPr lang="en-US" altLang="zh-CN" dirty="0"/>
              <a:t>,</a:t>
            </a:r>
            <a:r>
              <a:rPr lang="zh-CN" altLang="en-US" dirty="0"/>
              <a:t>分</a:t>
            </a:r>
            <a:r>
              <a:rPr lang="en-US" altLang="zh-CN" dirty="0"/>
              <a:t>4</a:t>
            </a:r>
            <a:r>
              <a:rPr lang="zh-CN" altLang="en-US" dirty="0"/>
              <a:t>类</a:t>
            </a:r>
            <a:endParaRPr lang="en-US" altLang="zh-CN" dirty="0"/>
          </a:p>
          <a:p>
            <a:r>
              <a:rPr lang="en-US" altLang="zh-CN" dirty="0"/>
              <a:t>0.83</a:t>
            </a:r>
          </a:p>
          <a:p>
            <a:endParaRPr lang="en-US" altLang="zh-CN" dirty="0"/>
          </a:p>
          <a:p>
            <a:endParaRPr 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1BA5BB1-0AD0-5AE5-1057-0E2DD1202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4130" y="2293471"/>
            <a:ext cx="7537939" cy="3732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1614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4EE92AE-D8BE-D020-9576-6522AA35D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EmojiNet</a:t>
            </a:r>
            <a:r>
              <a:rPr lang="en-US" altLang="zh-CN" dirty="0"/>
              <a:t> 0.4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B169747-EB66-8D0F-9370-EB0D7FF9AB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8121"/>
            <a:ext cx="10515600" cy="4351338"/>
          </a:xfrm>
        </p:spPr>
        <p:txBody>
          <a:bodyPr/>
          <a:lstStyle/>
          <a:p>
            <a:r>
              <a:rPr lang="en-US" altLang="zh-CN" dirty="0"/>
              <a:t>freeze</a:t>
            </a:r>
            <a:r>
              <a:rPr lang="zh-CN" altLang="en-US" dirty="0"/>
              <a:t>更少的层</a:t>
            </a:r>
            <a:endParaRPr lang="en-US" altLang="zh-CN" dirty="0"/>
          </a:p>
          <a:p>
            <a:r>
              <a:rPr lang="en-US" altLang="zh-CN" dirty="0"/>
              <a:t>0.83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237E944-0EBA-3368-14F2-1FEED36255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0138" y="2504705"/>
            <a:ext cx="7631723" cy="3894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3317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69100958-11EB-FB2F-99B0-331A31334C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751" y="879779"/>
            <a:ext cx="10994498" cy="4829359"/>
          </a:xfr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5FC70B6F-2ECA-443F-56F3-E1BE42960007}"/>
              </a:ext>
            </a:extLst>
          </p:cNvPr>
          <p:cNvSpPr txBox="1"/>
          <p:nvPr/>
        </p:nvSpPr>
        <p:spPr>
          <a:xfrm>
            <a:off x="2216535" y="6211669"/>
            <a:ext cx="79473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李沐</a:t>
            </a:r>
            <a:r>
              <a:rPr lang="en-US" altLang="zh-CN" dirty="0"/>
              <a:t>: </a:t>
            </a:r>
            <a:r>
              <a:rPr lang="zh-CN" altLang="en-US" dirty="0"/>
              <a:t>动手学深度学习 </a:t>
            </a:r>
            <a:r>
              <a:rPr lang="zh-CN" altLang="en-US" dirty="0">
                <a:hlinkClick r:id="rId3"/>
              </a:rPr>
              <a:t>https://www.bilibili.com/video/BV18h411r7Z7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031851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2A62346-0D14-E24E-5FAB-9231CCAFD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小结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73C5A91-DF05-E442-953F-8848B563C9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2277"/>
            <a:ext cx="10515600" cy="4664686"/>
          </a:xfrm>
        </p:spPr>
        <p:txBody>
          <a:bodyPr/>
          <a:lstStyle/>
          <a:p>
            <a:r>
              <a:rPr lang="zh-CN" altLang="en-US" dirty="0"/>
              <a:t>该任务可以由深度学习处理</a:t>
            </a:r>
            <a:endParaRPr lang="en-US" altLang="zh-CN" dirty="0"/>
          </a:p>
          <a:p>
            <a:r>
              <a:rPr lang="zh-CN" altLang="en-US" dirty="0"/>
              <a:t>非线性层会降低准确率</a:t>
            </a:r>
            <a:endParaRPr lang="en-US" altLang="zh-CN" dirty="0"/>
          </a:p>
          <a:p>
            <a:r>
              <a:rPr lang="zh-CN" altLang="en-US" dirty="0"/>
              <a:t>训练</a:t>
            </a:r>
            <a:r>
              <a:rPr lang="en-US" altLang="zh-CN" dirty="0"/>
              <a:t>loss</a:t>
            </a:r>
            <a:r>
              <a:rPr lang="zh-CN" altLang="en-US" dirty="0"/>
              <a:t>的下降速度很快</a:t>
            </a:r>
            <a:r>
              <a:rPr lang="en-US" altLang="zh-CN" dirty="0"/>
              <a:t>,</a:t>
            </a:r>
            <a:r>
              <a:rPr lang="zh-CN" altLang="en-US" dirty="0"/>
              <a:t>但是验证</a:t>
            </a:r>
            <a:r>
              <a:rPr lang="en-US" altLang="zh-CN" dirty="0"/>
              <a:t>loss</a:t>
            </a:r>
            <a:r>
              <a:rPr lang="zh-CN" altLang="en-US" dirty="0"/>
              <a:t>有明显的尖峰</a:t>
            </a:r>
            <a:endParaRPr lang="en-US" altLang="zh-CN" dirty="0"/>
          </a:p>
          <a:p>
            <a:r>
              <a:rPr lang="zh-CN" altLang="en-US" dirty="0"/>
              <a:t>验证</a:t>
            </a:r>
            <a:r>
              <a:rPr lang="en-US" altLang="zh-CN" dirty="0"/>
              <a:t>loss</a:t>
            </a:r>
            <a:r>
              <a:rPr lang="zh-CN" altLang="en-US" dirty="0"/>
              <a:t>的尖峰下降迅速趋于平缓</a:t>
            </a:r>
            <a:r>
              <a:rPr lang="en-US" altLang="zh-CN" dirty="0"/>
              <a:t>,</a:t>
            </a:r>
            <a:r>
              <a:rPr lang="zh-CN" altLang="en-US" dirty="0"/>
              <a:t>低谷的下降有持续的趋势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578963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E2219D-77BD-9EEA-7868-A7B3542E5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分析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398B962-31C3-B2CF-F3FD-C99556631C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可视化分析表明</a:t>
            </a:r>
            <a:r>
              <a:rPr lang="en-US" altLang="zh-CN" dirty="0"/>
              <a:t>,</a:t>
            </a:r>
            <a:r>
              <a:rPr lang="zh-CN" altLang="en-US" dirty="0"/>
              <a:t>带有文字的照片</a:t>
            </a:r>
            <a:r>
              <a:rPr lang="en-US" altLang="zh-CN" dirty="0"/>
              <a:t>,</a:t>
            </a:r>
            <a:r>
              <a:rPr lang="zh-CN" altLang="en-US" dirty="0"/>
              <a:t>出现了电脑的照片</a:t>
            </a:r>
            <a:r>
              <a:rPr lang="en-US" altLang="zh-CN" dirty="0"/>
              <a:t>,</a:t>
            </a:r>
            <a:r>
              <a:rPr lang="zh-CN" altLang="en-US" dirty="0"/>
              <a:t>虽然会被正确分类</a:t>
            </a:r>
            <a:r>
              <a:rPr lang="en-US" altLang="zh-CN" dirty="0"/>
              <a:t>,</a:t>
            </a:r>
            <a:r>
              <a:rPr lang="zh-CN" altLang="en-US" dirty="0"/>
              <a:t>但是会得到较大的</a:t>
            </a:r>
            <a:r>
              <a:rPr lang="en-US" altLang="zh-CN" dirty="0"/>
              <a:t>loss</a:t>
            </a:r>
          </a:p>
          <a:p>
            <a:r>
              <a:rPr lang="zh-CN" altLang="en-US" dirty="0"/>
              <a:t>文字过多的照片会被误识别</a:t>
            </a:r>
            <a:endParaRPr lang="en-US" altLang="zh-CN" dirty="0"/>
          </a:p>
          <a:p>
            <a:r>
              <a:rPr lang="en-US" altLang="zh-CN" dirty="0"/>
              <a:t>Acc</a:t>
            </a:r>
            <a:r>
              <a:rPr lang="zh-CN" altLang="en-US" dirty="0"/>
              <a:t>有继续上升的空间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尝试进一步清洗数据集</a:t>
            </a:r>
            <a:endParaRPr lang="en-US" altLang="zh-CN" dirty="0"/>
          </a:p>
          <a:p>
            <a:r>
              <a:rPr lang="zh-CN" altLang="en-US" dirty="0"/>
              <a:t>考虑到预训练网络对文字的敏感度可能过高</a:t>
            </a:r>
            <a:r>
              <a:rPr lang="en-US" altLang="zh-CN" dirty="0"/>
              <a:t>,</a:t>
            </a:r>
            <a:r>
              <a:rPr lang="zh-CN" altLang="en-US" dirty="0"/>
              <a:t>可以适当增加重训练的层数</a:t>
            </a:r>
            <a:r>
              <a:rPr lang="en-US" altLang="zh-CN" dirty="0"/>
              <a:t>.</a:t>
            </a:r>
          </a:p>
          <a:p>
            <a:r>
              <a:rPr lang="zh-CN" altLang="en-US" dirty="0"/>
              <a:t>增加</a:t>
            </a:r>
            <a:r>
              <a:rPr lang="en-US" altLang="zh-CN" dirty="0"/>
              <a:t>epoch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135139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803A3D-D4DA-8F75-DF2B-7A8231DF7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392"/>
            <a:ext cx="10515600" cy="1325563"/>
          </a:xfrm>
        </p:spPr>
        <p:txBody>
          <a:bodyPr/>
          <a:lstStyle/>
          <a:p>
            <a:r>
              <a:rPr lang="en-US" altLang="zh-CN" dirty="0" err="1"/>
              <a:t>EmojiNet</a:t>
            </a:r>
            <a:r>
              <a:rPr lang="en-US" altLang="zh-CN" dirty="0"/>
              <a:t> 0.5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14B6E4E5-1B4A-F632-BF31-FA2A05F0AC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73964" y="1848460"/>
            <a:ext cx="9644071" cy="4848640"/>
          </a:xfr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0691CB71-D19B-2245-D1E0-37841784E716}"/>
              </a:ext>
            </a:extLst>
          </p:cNvPr>
          <p:cNvSpPr txBox="1"/>
          <p:nvPr/>
        </p:nvSpPr>
        <p:spPr>
          <a:xfrm>
            <a:off x="838200" y="1004782"/>
            <a:ext cx="139814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Epoch=20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Acc=0.86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726319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803A3D-D4DA-8F75-DF2B-7A8231DF7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392"/>
            <a:ext cx="10515600" cy="1325563"/>
          </a:xfrm>
        </p:spPr>
        <p:txBody>
          <a:bodyPr/>
          <a:lstStyle/>
          <a:p>
            <a:r>
              <a:rPr lang="en-US" altLang="zh-CN" dirty="0" err="1"/>
              <a:t>EmojiNet</a:t>
            </a:r>
            <a:r>
              <a:rPr lang="en-US" altLang="zh-CN" dirty="0"/>
              <a:t> 0.6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691CB71-D19B-2245-D1E0-37841784E716}"/>
              </a:ext>
            </a:extLst>
          </p:cNvPr>
          <p:cNvSpPr txBox="1"/>
          <p:nvPr/>
        </p:nvSpPr>
        <p:spPr>
          <a:xfrm>
            <a:off x="838200" y="985732"/>
            <a:ext cx="38106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加入</a:t>
            </a:r>
            <a:r>
              <a:rPr lang="en-US" altLang="zh-CN" dirty="0" err="1"/>
              <a:t>softmax</a:t>
            </a:r>
            <a:r>
              <a:rPr lang="en-US" altLang="zh-CN" dirty="0"/>
              <a:t>, </a:t>
            </a:r>
            <a:r>
              <a:rPr lang="zh-CN" altLang="en-US" dirty="0"/>
              <a:t>修正的损失函数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Acc=0.78,loss_a</a:t>
            </a:r>
            <a:r>
              <a:rPr lang="zh-CN" altLang="en-US" dirty="0"/>
              <a:t>得到了明显的稳定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67CF94C-FFAA-6067-5BDF-84FF805D12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4338" y="1989748"/>
            <a:ext cx="9003323" cy="4652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325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803A3D-D4DA-8F75-DF2B-7A8231DF7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392"/>
            <a:ext cx="10515600" cy="1325563"/>
          </a:xfrm>
        </p:spPr>
        <p:txBody>
          <a:bodyPr/>
          <a:lstStyle/>
          <a:p>
            <a:r>
              <a:rPr lang="en-US" altLang="zh-CN" dirty="0" err="1"/>
              <a:t>EmojiNet</a:t>
            </a:r>
            <a:r>
              <a:rPr lang="en-US" altLang="zh-CN" dirty="0"/>
              <a:t> 0.7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691CB71-D19B-2245-D1E0-37841784E716}"/>
              </a:ext>
            </a:extLst>
          </p:cNvPr>
          <p:cNvSpPr txBox="1"/>
          <p:nvPr/>
        </p:nvSpPr>
        <p:spPr>
          <a:xfrm>
            <a:off x="838200" y="985732"/>
            <a:ext cx="56525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非线性能力增强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Acc=0.8</a:t>
            </a:r>
            <a:r>
              <a:rPr lang="zh-CN" altLang="en-US" dirty="0"/>
              <a:t>但有拐头趋势</a:t>
            </a:r>
            <a:r>
              <a:rPr lang="en-US" altLang="zh-CN" dirty="0"/>
              <a:t>,</a:t>
            </a:r>
            <a:r>
              <a:rPr lang="zh-CN" altLang="en-US" dirty="0"/>
              <a:t>当前模型的潜力几乎挖掘完毕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7A4291A-EEA2-6DB0-D628-1ADC868A57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8862" y="2117130"/>
            <a:ext cx="8229600" cy="4180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7336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8BDCCB3-B76B-BED3-99AC-732CCE9239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EmojiNet</a:t>
            </a:r>
            <a:r>
              <a:rPr lang="en-US" altLang="zh-CN" dirty="0"/>
              <a:t> 0.7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E7A7EB01-5E9D-5231-F28E-8A52E2BC81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28110"/>
            <a:ext cx="10515600" cy="4346368"/>
          </a:xfr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8EAB277E-F989-B7EA-1274-9B633A1A66F4}"/>
              </a:ext>
            </a:extLst>
          </p:cNvPr>
          <p:cNvSpPr txBox="1"/>
          <p:nvPr/>
        </p:nvSpPr>
        <p:spPr>
          <a:xfrm>
            <a:off x="838199" y="1390067"/>
            <a:ext cx="10239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观察</a:t>
            </a:r>
            <a:r>
              <a:rPr lang="en-US" altLang="zh-CN" dirty="0"/>
              <a:t>camera acc,</a:t>
            </a:r>
            <a:r>
              <a:rPr lang="zh-CN" altLang="en-US" dirty="0"/>
              <a:t>可以达到</a:t>
            </a:r>
            <a:r>
              <a:rPr lang="en-US" altLang="zh-CN" dirty="0"/>
              <a:t>0.84,</a:t>
            </a:r>
            <a:r>
              <a:rPr lang="zh-CN" altLang="en-US" dirty="0"/>
              <a:t>优于</a:t>
            </a:r>
            <a:r>
              <a:rPr lang="en-US" altLang="zh-CN" dirty="0"/>
              <a:t>acc</a:t>
            </a:r>
            <a:r>
              <a:rPr lang="zh-CN" altLang="en-US" dirty="0"/>
              <a:t>的</a:t>
            </a:r>
            <a:r>
              <a:rPr lang="en-US" altLang="zh-CN" dirty="0"/>
              <a:t>0.8,</a:t>
            </a:r>
            <a:r>
              <a:rPr lang="zh-CN" altLang="en-US" dirty="0"/>
              <a:t>表明加权损失函数能够正确传达我们对模型的意图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32385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DC25C86E-BDD0-E6A3-C7F5-D6CE943B85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1714" y="583107"/>
            <a:ext cx="5514286" cy="3038095"/>
          </a:xfr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50062A63-DC2F-CDE7-E7F3-D9793BBE557E}"/>
              </a:ext>
            </a:extLst>
          </p:cNvPr>
          <p:cNvSpPr txBox="1"/>
          <p:nvPr/>
        </p:nvSpPr>
        <p:spPr>
          <a:xfrm>
            <a:off x="6389077" y="583107"/>
            <a:ext cx="44606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更换</a:t>
            </a:r>
            <a:r>
              <a:rPr lang="en-US" altLang="zh-CN" dirty="0"/>
              <a:t>backbone</a:t>
            </a:r>
            <a:r>
              <a:rPr lang="zh-CN" altLang="en-US" dirty="0"/>
              <a:t>不能取得正面增益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1D86670-A47F-1CAE-1129-983A50A17B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714" y="3839184"/>
            <a:ext cx="6704762" cy="25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8416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445723-9B0E-DB8B-8161-5B5AD253A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</a:t>
            </a:r>
            <a:r>
              <a:rPr lang="zh-CN" altLang="en-US" dirty="0"/>
              <a:t>配方调整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5FB3198-6854-AEB5-06BA-C1DE38D068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454" y="1509102"/>
            <a:ext cx="10791092" cy="4351338"/>
          </a:xfrm>
        </p:spPr>
        <p:txBody>
          <a:bodyPr/>
          <a:lstStyle/>
          <a:p>
            <a:r>
              <a:rPr lang="zh-CN" altLang="en-US" dirty="0"/>
              <a:t>是否存在未被良好利用的特征或者是否存在被破坏的特征</a:t>
            </a:r>
            <a:r>
              <a:rPr lang="en-US" altLang="zh-CN" dirty="0"/>
              <a:t>?</a:t>
            </a:r>
          </a:p>
          <a:p>
            <a:pPr lvl="1"/>
            <a:r>
              <a:rPr lang="en-US" altLang="zh-CN" dirty="0"/>
              <a:t>resize to 512*512</a:t>
            </a:r>
          </a:p>
          <a:p>
            <a:r>
              <a:rPr lang="zh-CN" altLang="en-US" dirty="0"/>
              <a:t>方案</a:t>
            </a:r>
            <a:r>
              <a:rPr lang="en-US" altLang="zh-CN" dirty="0"/>
              <a:t>1:</a:t>
            </a:r>
            <a:r>
              <a:rPr lang="zh-CN" altLang="en-US" dirty="0"/>
              <a:t>不使用</a:t>
            </a:r>
            <a:r>
              <a:rPr lang="en-US" altLang="zh-CN" dirty="0"/>
              <a:t>resize</a:t>
            </a:r>
          </a:p>
          <a:p>
            <a:pPr lvl="1"/>
            <a:r>
              <a:rPr lang="zh-CN" altLang="en-US" dirty="0"/>
              <a:t>千奇百怪的图像</a:t>
            </a:r>
            <a:r>
              <a:rPr lang="en-US" altLang="zh-CN" dirty="0"/>
              <a:t>size</a:t>
            </a:r>
            <a:r>
              <a:rPr lang="zh-CN" altLang="en-US" dirty="0"/>
              <a:t>无法形成统一的</a:t>
            </a:r>
            <a:r>
              <a:rPr lang="en-US" altLang="zh-CN" dirty="0"/>
              <a:t>batch</a:t>
            </a:r>
          </a:p>
          <a:p>
            <a:pPr lvl="1"/>
            <a:r>
              <a:rPr lang="zh-CN" altLang="en-US" dirty="0"/>
              <a:t>把一个</a:t>
            </a:r>
            <a:r>
              <a:rPr lang="en-US" altLang="zh-CN" dirty="0"/>
              <a:t>batch</a:t>
            </a:r>
            <a:r>
              <a:rPr lang="zh-CN" altLang="en-US" dirty="0"/>
              <a:t>中的图片填充到统一大小</a:t>
            </a:r>
            <a:r>
              <a:rPr lang="en-US" altLang="zh-CN" dirty="0"/>
              <a:t>,</a:t>
            </a:r>
            <a:r>
              <a:rPr lang="zh-CN" altLang="en-US" dirty="0"/>
              <a:t>并记录每张图片的真实尺寸</a:t>
            </a:r>
            <a:r>
              <a:rPr lang="en-US" altLang="zh-CN" dirty="0"/>
              <a:t>,</a:t>
            </a:r>
            <a:r>
              <a:rPr lang="zh-CN" altLang="en-US" dirty="0"/>
              <a:t>组成一个</a:t>
            </a:r>
            <a:r>
              <a:rPr lang="en-US" altLang="zh-CN" dirty="0"/>
              <a:t>batch</a:t>
            </a:r>
          </a:p>
          <a:p>
            <a:pPr lvl="1"/>
            <a:r>
              <a:rPr lang="zh-CN" altLang="en-US" dirty="0"/>
              <a:t>进入模型后先裁剪出原始图片大小</a:t>
            </a:r>
            <a:r>
              <a:rPr lang="en-US" altLang="zh-CN" dirty="0"/>
              <a:t>,</a:t>
            </a:r>
            <a:r>
              <a:rPr lang="zh-CN" altLang="en-US" dirty="0"/>
              <a:t>再通过</a:t>
            </a:r>
            <a:r>
              <a:rPr lang="en-US" altLang="zh-CN" dirty="0"/>
              <a:t>SPP,</a:t>
            </a:r>
            <a:r>
              <a:rPr lang="zh-CN" altLang="en-US" dirty="0"/>
              <a:t>处理成统一尺寸的特征向量</a:t>
            </a:r>
            <a:endParaRPr lang="en-US" altLang="zh-CN" dirty="0"/>
          </a:p>
          <a:p>
            <a:pPr lvl="1"/>
            <a:r>
              <a:rPr lang="zh-CN" altLang="en-US" dirty="0"/>
              <a:t>再连接后续部分</a:t>
            </a:r>
            <a:endParaRPr lang="en-US" altLang="zh-CN" dirty="0"/>
          </a:p>
          <a:p>
            <a:r>
              <a:rPr lang="zh-CN" altLang="en-US" dirty="0"/>
              <a:t>方案</a:t>
            </a:r>
            <a:r>
              <a:rPr lang="en-US" altLang="zh-CN" dirty="0"/>
              <a:t>2:</a:t>
            </a:r>
            <a:r>
              <a:rPr lang="zh-CN" altLang="en-US" dirty="0"/>
              <a:t>考虑更大的</a:t>
            </a:r>
            <a:r>
              <a:rPr lang="en-US" altLang="zh-CN" dirty="0"/>
              <a:t>patch</a:t>
            </a:r>
          </a:p>
          <a:p>
            <a:r>
              <a:rPr lang="zh-CN" altLang="en-US" dirty="0"/>
              <a:t>方案</a:t>
            </a:r>
            <a:r>
              <a:rPr lang="en-US" altLang="zh-CN" dirty="0"/>
              <a:t>3:</a:t>
            </a:r>
            <a:r>
              <a:rPr lang="zh-CN" altLang="en-US" dirty="0"/>
              <a:t>考虑</a:t>
            </a:r>
            <a:r>
              <a:rPr lang="en-US" altLang="zh-CN" dirty="0" err="1"/>
              <a:t>rpn</a:t>
            </a:r>
            <a:r>
              <a:rPr lang="en-US" altLang="zh-CN" dirty="0"/>
              <a:t>+</a:t>
            </a:r>
            <a:r>
              <a:rPr lang="zh-CN" altLang="en-US" dirty="0"/>
              <a:t>小</a:t>
            </a:r>
            <a:r>
              <a:rPr lang="en-US" altLang="zh-CN" dirty="0"/>
              <a:t>patch+</a:t>
            </a:r>
            <a:r>
              <a:rPr lang="zh-CN" altLang="en-US" dirty="0"/>
              <a:t>滑动窗口采样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6781306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FA3EBC-0564-4741-0725-B0A64E6808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6.</a:t>
            </a:r>
            <a:r>
              <a:rPr lang="zh-CN" altLang="en-US" dirty="0"/>
              <a:t>尾声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E68B3E9-D04B-F338-6D31-E71D015AED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0486"/>
            <a:ext cx="10515600" cy="4821360"/>
          </a:xfrm>
        </p:spPr>
        <p:txBody>
          <a:bodyPr>
            <a:normAutofit fontScale="92500" lnSpcReduction="10000"/>
          </a:bodyPr>
          <a:lstStyle/>
          <a:p>
            <a:r>
              <a:rPr lang="zh-CN" altLang="en-US" dirty="0"/>
              <a:t>遗憾的是</a:t>
            </a:r>
            <a:r>
              <a:rPr lang="en-US" altLang="zh-CN" dirty="0"/>
              <a:t>,</a:t>
            </a:r>
            <a:r>
              <a:rPr lang="zh-CN" altLang="en-US" dirty="0"/>
              <a:t>实验没有继续下去</a:t>
            </a:r>
            <a:r>
              <a:rPr lang="en-US" altLang="zh-CN" dirty="0"/>
              <a:t>,</a:t>
            </a:r>
            <a:r>
              <a:rPr lang="zh-CN" altLang="en-US" dirty="0"/>
              <a:t>为了能在有限的显存中实现上述设计</a:t>
            </a:r>
            <a:r>
              <a:rPr lang="en-US" altLang="zh-CN" dirty="0"/>
              <a:t>,</a:t>
            </a:r>
            <a:r>
              <a:rPr lang="zh-CN" altLang="en-US" dirty="0"/>
              <a:t>需要更多时间进行细致的工作</a:t>
            </a:r>
            <a:endParaRPr lang="en-US" altLang="zh-CN" dirty="0"/>
          </a:p>
          <a:p>
            <a:r>
              <a:rPr lang="zh-CN" altLang="en-US" dirty="0"/>
              <a:t>最后尝试了一个逼近我的设备极限的模型</a:t>
            </a:r>
            <a:endParaRPr lang="en-US" altLang="zh-CN" dirty="0"/>
          </a:p>
          <a:p>
            <a:r>
              <a:rPr lang="en-US" altLang="zh-CN" dirty="0">
                <a:hlinkClick r:id="rId2"/>
              </a:rPr>
              <a:t>https://github.com/jiafeng5513/EmojiFilter</a:t>
            </a:r>
            <a:endParaRPr lang="en-US" altLang="zh-CN" dirty="0"/>
          </a:p>
          <a:p>
            <a:r>
              <a:rPr lang="zh-CN" altLang="en-US" dirty="0"/>
              <a:t>为了尽可能的在有限的时间内展示一个模型训练的基本工作流程</a:t>
            </a:r>
            <a:r>
              <a:rPr lang="en-US" altLang="zh-CN" dirty="0"/>
              <a:t>,</a:t>
            </a:r>
            <a:r>
              <a:rPr lang="zh-CN" altLang="en-US" dirty="0"/>
              <a:t>本次使用了预训练模型来减少训练时间</a:t>
            </a:r>
            <a:r>
              <a:rPr lang="en-US" altLang="zh-CN" dirty="0"/>
              <a:t>,</a:t>
            </a:r>
            <a:r>
              <a:rPr lang="zh-CN" altLang="en-US" dirty="0"/>
              <a:t>但预训练并不一定总是有益的</a:t>
            </a:r>
            <a:endParaRPr lang="en-US" altLang="zh-CN" dirty="0"/>
          </a:p>
          <a:p>
            <a:r>
              <a:rPr lang="zh-CN" altLang="en-US" dirty="0"/>
              <a:t>关于为什么采用这样的模型结构</a:t>
            </a:r>
            <a:r>
              <a:rPr lang="en-US" altLang="zh-CN" dirty="0"/>
              <a:t>,</a:t>
            </a:r>
            <a:r>
              <a:rPr lang="zh-CN" altLang="en-US" dirty="0"/>
              <a:t>以后有机会再分享</a:t>
            </a:r>
            <a:endParaRPr lang="en-US" altLang="zh-CN" dirty="0"/>
          </a:p>
          <a:p>
            <a:r>
              <a:rPr lang="zh-CN" altLang="en-US" dirty="0"/>
              <a:t>一些深度学习方法的</a:t>
            </a:r>
            <a:r>
              <a:rPr lang="en-US" altLang="zh-CN" dirty="0"/>
              <a:t>”</a:t>
            </a:r>
            <a:r>
              <a:rPr lang="zh-CN" altLang="en-US" dirty="0"/>
              <a:t>流派</a:t>
            </a:r>
            <a:r>
              <a:rPr lang="en-US" altLang="zh-CN" dirty="0"/>
              <a:t>”(</a:t>
            </a:r>
            <a:r>
              <a:rPr lang="zh-CN" altLang="en-US" dirty="0"/>
              <a:t>个人观点</a:t>
            </a:r>
            <a:r>
              <a:rPr lang="en-US" altLang="zh-CN" dirty="0"/>
              <a:t>)</a:t>
            </a:r>
          </a:p>
          <a:p>
            <a:pPr lvl="1"/>
            <a:r>
              <a:rPr lang="zh-CN" altLang="en-US" dirty="0"/>
              <a:t>万能拟合</a:t>
            </a:r>
            <a:r>
              <a:rPr lang="en-US" altLang="zh-CN" dirty="0"/>
              <a:t>(</a:t>
            </a:r>
            <a:r>
              <a:rPr lang="zh-CN" altLang="en-US" dirty="0"/>
              <a:t>把深度学习当成黑箱</a:t>
            </a:r>
            <a:r>
              <a:rPr lang="en-US" altLang="zh-CN" dirty="0"/>
              <a:t>)</a:t>
            </a:r>
          </a:p>
          <a:p>
            <a:pPr lvl="1"/>
            <a:r>
              <a:rPr lang="zh-CN" altLang="en-US" dirty="0"/>
              <a:t>函数求解器</a:t>
            </a:r>
            <a:r>
              <a:rPr lang="en-US" altLang="zh-CN" dirty="0"/>
              <a:t>(</a:t>
            </a:r>
            <a:r>
              <a:rPr lang="zh-CN" altLang="en-US" dirty="0"/>
              <a:t>利用深度学习解一个确定的函数中的难解参数</a:t>
            </a:r>
            <a:r>
              <a:rPr lang="en-US" altLang="zh-CN" dirty="0"/>
              <a:t>)</a:t>
            </a:r>
          </a:p>
          <a:p>
            <a:pPr lvl="1"/>
            <a:r>
              <a:rPr lang="zh-CN" altLang="en-US" dirty="0"/>
              <a:t>照葫芦画瓢</a:t>
            </a:r>
            <a:r>
              <a:rPr lang="en-US" altLang="zh-CN" dirty="0"/>
              <a:t>(</a:t>
            </a:r>
            <a:r>
              <a:rPr lang="zh-CN" altLang="en-US" dirty="0"/>
              <a:t>逼近传统算法或替换传统算法中的某些环节</a:t>
            </a:r>
            <a:r>
              <a:rPr lang="en-US" altLang="zh-CN" dirty="0"/>
              <a:t>)</a:t>
            </a:r>
          </a:p>
          <a:p>
            <a:pPr lvl="1"/>
            <a:r>
              <a:rPr lang="zh-CN" altLang="en-US" dirty="0"/>
              <a:t>降临派</a:t>
            </a:r>
            <a:r>
              <a:rPr lang="en-US" altLang="zh-CN" dirty="0"/>
              <a:t>(</a:t>
            </a:r>
            <a:r>
              <a:rPr lang="zh-CN" altLang="en-US" dirty="0"/>
              <a:t>补足信息以期待</a:t>
            </a:r>
            <a:r>
              <a:rPr lang="en-US" altLang="zh-CN" dirty="0"/>
              <a:t>”</a:t>
            </a:r>
            <a:r>
              <a:rPr lang="zh-CN" altLang="en-US" dirty="0"/>
              <a:t>涌现性</a:t>
            </a:r>
            <a:r>
              <a:rPr lang="en-US" altLang="zh-CN" dirty="0"/>
              <a:t>”</a:t>
            </a:r>
            <a:r>
              <a:rPr lang="zh-CN" altLang="en-US" dirty="0"/>
              <a:t>的出现</a:t>
            </a:r>
            <a:r>
              <a:rPr lang="en-US" altLang="zh-CN" dirty="0"/>
              <a:t>)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890629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7C37870-56A2-D661-F520-B9076A0F7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AC4EA04A-769B-9D04-8068-FD14681AF0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3535" y="815303"/>
            <a:ext cx="10224929" cy="5227394"/>
          </a:xfrm>
        </p:spPr>
      </p:pic>
    </p:spTree>
    <p:extLst>
      <p:ext uri="{BB962C8B-B14F-4D97-AF65-F5344CB8AC3E}">
        <p14:creationId xmlns:p14="http://schemas.microsoft.com/office/powerpoint/2010/main" val="41800693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FDCB05-1BB6-AF08-9643-4D6CDA1BA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5BC310D-9883-9F0D-3B03-AC5C1895F5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007" y="1790456"/>
            <a:ext cx="10837985" cy="4351338"/>
          </a:xfrm>
        </p:spPr>
        <p:txBody>
          <a:bodyPr/>
          <a:lstStyle/>
          <a:p>
            <a:r>
              <a:rPr lang="zh-CN" altLang="en-US" dirty="0"/>
              <a:t>本文并不着眼于具体的算法原理细节</a:t>
            </a:r>
            <a:r>
              <a:rPr lang="en-US" altLang="zh-CN" dirty="0"/>
              <a:t>,</a:t>
            </a:r>
            <a:r>
              <a:rPr lang="zh-CN" altLang="en-US" dirty="0"/>
              <a:t>而是想通过一个案例</a:t>
            </a:r>
            <a:r>
              <a:rPr lang="en-US" altLang="zh-CN" dirty="0"/>
              <a:t>,</a:t>
            </a:r>
            <a:r>
              <a:rPr lang="zh-CN" altLang="en-US" dirty="0"/>
              <a:t>将一个深度学习任务的大体过程展示给大家</a:t>
            </a:r>
            <a:endParaRPr lang="en-US" altLang="zh-CN" dirty="0"/>
          </a:p>
          <a:p>
            <a:r>
              <a:rPr lang="zh-CN" altLang="en-US" dirty="0"/>
              <a:t>主要内容</a:t>
            </a:r>
            <a:endParaRPr lang="en-US" altLang="zh-CN" dirty="0"/>
          </a:p>
          <a:p>
            <a:pPr lvl="1"/>
            <a:r>
              <a:rPr lang="zh-CN" altLang="en-US" dirty="0"/>
              <a:t>如何思考和判断一个任务是否是深度学习可以做的</a:t>
            </a:r>
            <a:r>
              <a:rPr lang="en-US" altLang="zh-CN" dirty="0"/>
              <a:t>,</a:t>
            </a:r>
            <a:r>
              <a:rPr lang="zh-CN" altLang="en-US" dirty="0"/>
              <a:t>是否适合用深度学习做</a:t>
            </a:r>
            <a:endParaRPr lang="en-US" altLang="zh-CN" dirty="0"/>
          </a:p>
          <a:p>
            <a:pPr lvl="1"/>
            <a:r>
              <a:rPr lang="zh-CN" altLang="en-US" dirty="0"/>
              <a:t>构造一个模型的过程中</a:t>
            </a:r>
            <a:r>
              <a:rPr lang="en-US" altLang="zh-CN" dirty="0"/>
              <a:t>,”</a:t>
            </a:r>
            <a:r>
              <a:rPr lang="zh-CN" altLang="en-US" dirty="0"/>
              <a:t>经验法则</a:t>
            </a:r>
            <a:r>
              <a:rPr lang="en-US" altLang="zh-CN" dirty="0"/>
              <a:t>”</a:t>
            </a:r>
            <a:r>
              <a:rPr lang="zh-CN" altLang="en-US" dirty="0"/>
              <a:t>起了那些作用</a:t>
            </a:r>
            <a:r>
              <a:rPr lang="en-US" altLang="zh-CN" dirty="0"/>
              <a:t>,</a:t>
            </a:r>
            <a:r>
              <a:rPr lang="zh-CN" altLang="en-US" dirty="0"/>
              <a:t>这些经验有道理吗</a:t>
            </a:r>
            <a:endParaRPr lang="en-US" altLang="zh-CN" dirty="0"/>
          </a:p>
          <a:p>
            <a:pPr lvl="1"/>
            <a:r>
              <a:rPr lang="zh-CN" altLang="en-US" dirty="0"/>
              <a:t>如何根据实验现象调整模型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659018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42519F-773F-4F21-9EBC-E71F5BE02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0. </a:t>
            </a:r>
            <a:r>
              <a:rPr lang="zh-CN" altLang="en-US" dirty="0"/>
              <a:t>提出问题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2324D6A-0A51-961F-B72C-320B5A4BD5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025" y="1825625"/>
            <a:ext cx="10772775" cy="4351338"/>
          </a:xfrm>
        </p:spPr>
        <p:txBody>
          <a:bodyPr>
            <a:normAutofit fontScale="92500"/>
          </a:bodyPr>
          <a:lstStyle/>
          <a:p>
            <a:r>
              <a:rPr lang="zh-CN" altLang="en-US" dirty="0"/>
              <a:t>有大量的未经整理的图片</a:t>
            </a:r>
            <a:r>
              <a:rPr lang="en-US" altLang="zh-CN" dirty="0"/>
              <a:t>,</a:t>
            </a:r>
            <a:r>
              <a:rPr lang="zh-CN" altLang="en-US" dirty="0"/>
              <a:t>来源于每年的存储设备备份</a:t>
            </a:r>
            <a:r>
              <a:rPr lang="en-US" altLang="zh-CN" dirty="0"/>
              <a:t>.</a:t>
            </a:r>
          </a:p>
          <a:p>
            <a:r>
              <a:rPr lang="zh-CN" altLang="en-US" dirty="0"/>
              <a:t>含有照片</a:t>
            </a:r>
            <a:r>
              <a:rPr lang="en-US" altLang="zh-CN" dirty="0"/>
              <a:t>,</a:t>
            </a:r>
            <a:r>
              <a:rPr lang="zh-CN" altLang="en-US" dirty="0"/>
              <a:t>视频</a:t>
            </a:r>
            <a:r>
              <a:rPr lang="en-US" altLang="zh-CN" dirty="0"/>
              <a:t>,</a:t>
            </a:r>
            <a:r>
              <a:rPr lang="zh-CN" altLang="en-US" dirty="0"/>
              <a:t>表情包</a:t>
            </a:r>
            <a:r>
              <a:rPr lang="en-US" altLang="zh-CN" dirty="0"/>
              <a:t>,</a:t>
            </a:r>
            <a:r>
              <a:rPr lang="zh-CN" altLang="en-US" dirty="0"/>
              <a:t>截屏</a:t>
            </a:r>
            <a:r>
              <a:rPr lang="en-US" altLang="zh-CN" dirty="0"/>
              <a:t>,</a:t>
            </a:r>
            <a:r>
              <a:rPr lang="zh-CN" altLang="en-US" dirty="0"/>
              <a:t>屏摄</a:t>
            </a:r>
            <a:r>
              <a:rPr lang="en-US" altLang="zh-CN" dirty="0"/>
              <a:t>,</a:t>
            </a:r>
            <a:r>
              <a:rPr lang="zh-CN" altLang="en-US" dirty="0"/>
              <a:t>保存自社交网络和浏览器的图片</a:t>
            </a:r>
            <a:r>
              <a:rPr lang="en-US" altLang="zh-CN" dirty="0"/>
              <a:t>.</a:t>
            </a:r>
          </a:p>
          <a:p>
            <a:r>
              <a:rPr lang="zh-CN" altLang="en-US" dirty="0"/>
              <a:t>绝大多数照片和视频有较高的存档价值</a:t>
            </a:r>
            <a:endParaRPr lang="en-US" altLang="zh-CN" dirty="0"/>
          </a:p>
          <a:p>
            <a:r>
              <a:rPr lang="zh-CN" altLang="en-US" dirty="0"/>
              <a:t>一部分截屏和屏摄也有存档价值</a:t>
            </a:r>
            <a:endParaRPr lang="en-US" altLang="zh-CN" dirty="0"/>
          </a:p>
          <a:p>
            <a:r>
              <a:rPr lang="zh-CN" altLang="en-US" dirty="0"/>
              <a:t>有一些照片含有大量的文字</a:t>
            </a:r>
            <a:r>
              <a:rPr lang="en-US" altLang="zh-CN" dirty="0"/>
              <a:t>,</a:t>
            </a:r>
            <a:r>
              <a:rPr lang="zh-CN" altLang="en-US" dirty="0"/>
              <a:t>二维码等信息</a:t>
            </a:r>
            <a:r>
              <a:rPr lang="en-US" altLang="zh-CN" dirty="0"/>
              <a:t>,</a:t>
            </a:r>
            <a:r>
              <a:rPr lang="zh-CN" altLang="en-US" dirty="0"/>
              <a:t>很大概率是具有时效性的功能摄影</a:t>
            </a:r>
            <a:r>
              <a:rPr lang="en-US" altLang="zh-CN" dirty="0"/>
              <a:t>,</a:t>
            </a:r>
            <a:r>
              <a:rPr lang="zh-CN" altLang="en-US" dirty="0"/>
              <a:t>没有长期存档的价值</a:t>
            </a:r>
            <a:endParaRPr lang="en-US" altLang="zh-CN" dirty="0"/>
          </a:p>
          <a:p>
            <a:r>
              <a:rPr lang="zh-CN" altLang="en-US" dirty="0"/>
              <a:t>表情包一般时效性较强</a:t>
            </a:r>
            <a:r>
              <a:rPr lang="en-US" altLang="zh-CN" dirty="0"/>
              <a:t>,</a:t>
            </a:r>
            <a:r>
              <a:rPr lang="zh-CN" altLang="en-US" dirty="0"/>
              <a:t>存档价值不高</a:t>
            </a:r>
            <a:endParaRPr lang="en-US" altLang="zh-CN" dirty="0"/>
          </a:p>
          <a:p>
            <a:r>
              <a:rPr lang="zh-CN" altLang="en-US" dirty="0"/>
              <a:t>下载自社交网络和浏览器的图片可能随时都可以重新下载</a:t>
            </a:r>
            <a:r>
              <a:rPr lang="en-US" altLang="zh-CN" dirty="0"/>
              <a:t>,</a:t>
            </a:r>
            <a:r>
              <a:rPr lang="zh-CN" altLang="en-US" dirty="0"/>
              <a:t>存档价值不高</a:t>
            </a:r>
            <a:endParaRPr lang="en-US" altLang="zh-CN" dirty="0"/>
          </a:p>
          <a:p>
            <a:r>
              <a:rPr lang="zh-CN" altLang="en-US" dirty="0"/>
              <a:t>一张图片到底有没有保存价值</a:t>
            </a:r>
            <a:r>
              <a:rPr lang="en-US" altLang="zh-CN" dirty="0"/>
              <a:t>,</a:t>
            </a:r>
            <a:r>
              <a:rPr lang="zh-CN" altLang="en-US" dirty="0"/>
              <a:t>最终仍由用户裁决</a:t>
            </a:r>
            <a:r>
              <a:rPr lang="en-US" altLang="zh-CN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028473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3733E4-6056-7B14-98E8-74CFB1230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B700AA63-ADB9-6253-80BE-08E5ABE6A1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8904" y="155850"/>
            <a:ext cx="6201286" cy="4351338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A1C0B4B-21C8-1038-A2C1-430784FCA9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6549" y="2692119"/>
            <a:ext cx="5769966" cy="404868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8DF3108-928D-D35B-ECC8-0CF62A6BA4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5365" y="614150"/>
            <a:ext cx="6261734" cy="4393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8525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8EB2C4-D83D-92C4-4000-D06B98744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</a:t>
            </a:r>
            <a:r>
              <a:rPr lang="zh-CN" altLang="en-US" dirty="0"/>
              <a:t>描述问题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85CF903-A97D-552E-47AA-9EA1D2719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3050"/>
            <a:ext cx="10515600" cy="4633913"/>
          </a:xfrm>
        </p:spPr>
        <p:txBody>
          <a:bodyPr>
            <a:normAutofit lnSpcReduction="10000"/>
          </a:bodyPr>
          <a:lstStyle/>
          <a:p>
            <a:r>
              <a:rPr lang="zh-CN" altLang="en-US" dirty="0"/>
              <a:t>数据集中含有一定量</a:t>
            </a:r>
            <a:r>
              <a:rPr lang="en-US" altLang="zh-CN" dirty="0"/>
              <a:t>(</a:t>
            </a:r>
            <a:r>
              <a:rPr lang="zh-CN" altLang="en-US" dirty="0"/>
              <a:t>约</a:t>
            </a:r>
            <a:r>
              <a:rPr lang="en-US" altLang="zh-CN" dirty="0"/>
              <a:t>20</a:t>
            </a:r>
            <a:r>
              <a:rPr lang="zh-CN" altLang="en-US" dirty="0"/>
              <a:t>万张</a:t>
            </a:r>
            <a:r>
              <a:rPr lang="en-US" altLang="zh-CN" dirty="0"/>
              <a:t>)</a:t>
            </a:r>
            <a:r>
              <a:rPr lang="zh-CN" altLang="en-US" dirty="0"/>
              <a:t>图片</a:t>
            </a:r>
            <a:r>
              <a:rPr lang="en-US" altLang="zh-CN" dirty="0"/>
              <a:t>,</a:t>
            </a:r>
            <a:r>
              <a:rPr lang="zh-CN" altLang="en-US" dirty="0"/>
              <a:t>文件名</a:t>
            </a:r>
            <a:r>
              <a:rPr lang="en-US" altLang="zh-CN" dirty="0"/>
              <a:t>,</a:t>
            </a:r>
            <a:r>
              <a:rPr lang="zh-CN" altLang="en-US" dirty="0"/>
              <a:t>分辨率和文件类型</a:t>
            </a:r>
            <a:r>
              <a:rPr lang="zh-CN" altLang="en-US" b="1" dirty="0"/>
              <a:t>不统一</a:t>
            </a:r>
            <a:endParaRPr lang="en-US" altLang="zh-CN" b="1" dirty="0"/>
          </a:p>
          <a:p>
            <a:r>
              <a:rPr lang="zh-CN" altLang="en-US" dirty="0"/>
              <a:t>设计一个分类器</a:t>
            </a:r>
            <a:r>
              <a:rPr lang="en-US" altLang="zh-CN" dirty="0"/>
              <a:t>,</a:t>
            </a:r>
            <a:r>
              <a:rPr lang="zh-CN" altLang="en-US" dirty="0"/>
              <a:t>将有效摄影</a:t>
            </a:r>
            <a:r>
              <a:rPr lang="en-US" altLang="zh-CN" dirty="0"/>
              <a:t>/</a:t>
            </a:r>
            <a:r>
              <a:rPr lang="zh-CN" altLang="en-US" dirty="0"/>
              <a:t>截屏</a:t>
            </a:r>
            <a:r>
              <a:rPr lang="en-US" altLang="zh-CN" dirty="0"/>
              <a:t>,</a:t>
            </a:r>
            <a:r>
              <a:rPr lang="zh-CN" altLang="en-US" dirty="0"/>
              <a:t>屏摄</a:t>
            </a:r>
            <a:r>
              <a:rPr lang="en-US" altLang="zh-CN" dirty="0"/>
              <a:t>,</a:t>
            </a:r>
            <a:r>
              <a:rPr lang="zh-CN" altLang="en-US" dirty="0"/>
              <a:t>文件摄影</a:t>
            </a:r>
            <a:r>
              <a:rPr lang="en-US" altLang="zh-CN" dirty="0"/>
              <a:t>/</a:t>
            </a:r>
            <a:r>
              <a:rPr lang="zh-CN" altLang="en-US" dirty="0"/>
              <a:t>表情包</a:t>
            </a:r>
            <a:r>
              <a:rPr lang="en-US" altLang="zh-CN" dirty="0"/>
              <a:t>/</a:t>
            </a:r>
            <a:r>
              <a:rPr lang="zh-CN" altLang="en-US" dirty="0"/>
              <a:t>网图进行分类</a:t>
            </a:r>
            <a:endParaRPr lang="en-US" altLang="zh-CN" dirty="0"/>
          </a:p>
          <a:p>
            <a:r>
              <a:rPr lang="zh-CN" altLang="en-US" dirty="0"/>
              <a:t>对于不同类别的分类精度</a:t>
            </a:r>
            <a:r>
              <a:rPr lang="zh-CN" altLang="en-US" b="1" dirty="0"/>
              <a:t>有不同的宽容度</a:t>
            </a:r>
            <a:r>
              <a:rPr lang="en-US" altLang="zh-CN" dirty="0"/>
              <a:t>:</a:t>
            </a:r>
          </a:p>
          <a:p>
            <a:pPr lvl="1"/>
            <a:r>
              <a:rPr lang="zh-CN" altLang="en-US" dirty="0"/>
              <a:t>对于一张图片</a:t>
            </a:r>
            <a:r>
              <a:rPr lang="en-US" altLang="zh-CN" dirty="0"/>
              <a:t>,</a:t>
            </a:r>
            <a:r>
              <a:rPr lang="zh-CN" altLang="en-US" dirty="0"/>
              <a:t>我们希望分类器能以较高精度识别它是不是有效摄影</a:t>
            </a:r>
            <a:endParaRPr lang="en-US" altLang="zh-CN" dirty="0"/>
          </a:p>
          <a:p>
            <a:pPr lvl="1"/>
            <a:r>
              <a:rPr lang="zh-CN" altLang="en-US" dirty="0"/>
              <a:t>对于一张已经被分类为非有效摄影的图片</a:t>
            </a:r>
            <a:r>
              <a:rPr lang="en-US" altLang="zh-CN" dirty="0"/>
              <a:t>,</a:t>
            </a:r>
            <a:r>
              <a:rPr lang="zh-CN" altLang="en-US" dirty="0"/>
              <a:t>可以容忍较低的分类精度</a:t>
            </a:r>
            <a:endParaRPr lang="en-US" altLang="zh-CN" dirty="0"/>
          </a:p>
          <a:p>
            <a:pPr lvl="1"/>
            <a:r>
              <a:rPr lang="zh-CN" altLang="en-US" dirty="0"/>
              <a:t>如果可能</a:t>
            </a:r>
            <a:r>
              <a:rPr lang="en-US" altLang="zh-CN" dirty="0"/>
              <a:t>,</a:t>
            </a:r>
            <a:r>
              <a:rPr lang="zh-CN" altLang="en-US" dirty="0"/>
              <a:t>尽可能做正确的分类</a:t>
            </a:r>
            <a:endParaRPr lang="en-US" altLang="zh-CN" dirty="0"/>
          </a:p>
          <a:p>
            <a:pPr lvl="1"/>
            <a:r>
              <a:rPr lang="zh-CN" altLang="en-US" dirty="0"/>
              <a:t>如果不得不做出错误的分类</a:t>
            </a:r>
            <a:r>
              <a:rPr lang="en-US" altLang="zh-CN" dirty="0"/>
              <a:t>,</a:t>
            </a:r>
            <a:r>
              <a:rPr lang="zh-CN" altLang="en-US" dirty="0"/>
              <a:t>我们更希望它被错误的分类为有效摄影</a:t>
            </a:r>
            <a:endParaRPr lang="en-US" altLang="zh-CN" dirty="0"/>
          </a:p>
          <a:p>
            <a:r>
              <a:rPr lang="zh-CN" altLang="en-US" dirty="0"/>
              <a:t>鉴于区分这些类别的</a:t>
            </a:r>
            <a:r>
              <a:rPr lang="zh-CN" altLang="en-US" b="1" dirty="0"/>
              <a:t>特征是比较模糊的</a:t>
            </a:r>
            <a:r>
              <a:rPr lang="zh-CN" altLang="en-US" dirty="0"/>
              <a:t>高级语义</a:t>
            </a:r>
            <a:r>
              <a:rPr lang="en-US" altLang="zh-CN" dirty="0"/>
              <a:t>,</a:t>
            </a:r>
            <a:r>
              <a:rPr lang="zh-CN" altLang="en-US" dirty="0"/>
              <a:t>预计该任务可能需要较大的模型容量</a:t>
            </a:r>
            <a:r>
              <a:rPr lang="en-US" altLang="zh-CN" dirty="0"/>
              <a:t>,</a:t>
            </a:r>
            <a:r>
              <a:rPr lang="zh-CN" altLang="en-US" dirty="0"/>
              <a:t>以及需要预训练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49882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950ED8-7E7C-F091-2D2D-E17F16D698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幕间思考</a:t>
            </a:r>
            <a:r>
              <a:rPr lang="en-US" altLang="zh-CN" dirty="0"/>
              <a:t>:</a:t>
            </a:r>
            <a:r>
              <a:rPr lang="zh-CN" altLang="en-US" dirty="0"/>
              <a:t>人类是如何判断一张图片的来源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4C6AD3F-FE78-8419-072F-5E8553B8B1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gif</a:t>
            </a:r>
            <a:r>
              <a:rPr lang="zh-CN" altLang="en-US" dirty="0"/>
              <a:t>文件</a:t>
            </a:r>
            <a:r>
              <a:rPr lang="en-US" altLang="zh-CN" dirty="0"/>
              <a:t>,</a:t>
            </a:r>
            <a:r>
              <a:rPr lang="zh-CN" altLang="en-US" dirty="0"/>
              <a:t>较低的分辨率</a:t>
            </a:r>
            <a:r>
              <a:rPr lang="en-US" altLang="zh-CN" dirty="0"/>
              <a:t>,</a:t>
            </a:r>
            <a:r>
              <a:rPr lang="zh-CN" altLang="en-US" dirty="0"/>
              <a:t>较小的文件体积</a:t>
            </a:r>
            <a:r>
              <a:rPr lang="en-US" altLang="zh-CN" dirty="0"/>
              <a:t>,</a:t>
            </a:r>
            <a:r>
              <a:rPr lang="zh-CN" altLang="en-US" dirty="0"/>
              <a:t>往往是表情包</a:t>
            </a:r>
            <a:endParaRPr lang="en-US" altLang="zh-CN" dirty="0"/>
          </a:p>
          <a:p>
            <a:r>
              <a:rPr lang="zh-CN" altLang="en-US" dirty="0"/>
              <a:t>相机可能会在文件中记录</a:t>
            </a:r>
            <a:r>
              <a:rPr lang="en-US" altLang="zh-CN" dirty="0" err="1"/>
              <a:t>exif</a:t>
            </a:r>
            <a:r>
              <a:rPr lang="zh-CN" altLang="en-US" dirty="0"/>
              <a:t>信息并具有特殊的文件格式</a:t>
            </a:r>
            <a:endParaRPr lang="en-US" altLang="zh-CN" dirty="0"/>
          </a:p>
          <a:p>
            <a:r>
              <a:rPr lang="zh-CN" altLang="en-US" dirty="0"/>
              <a:t>相机可能输出很大的分辨率和很大的文件体积</a:t>
            </a:r>
            <a:endParaRPr lang="en-US" altLang="zh-CN" dirty="0"/>
          </a:p>
          <a:p>
            <a:r>
              <a:rPr lang="en-US" altLang="zh-CN" dirty="0" err="1"/>
              <a:t>iphone</a:t>
            </a:r>
            <a:r>
              <a:rPr lang="zh-CN" altLang="en-US" dirty="0"/>
              <a:t>具有一种独特的文件格式</a:t>
            </a:r>
            <a:r>
              <a:rPr lang="en-US" altLang="zh-CN" dirty="0" err="1"/>
              <a:t>heic</a:t>
            </a:r>
            <a:endParaRPr lang="en-US" altLang="zh-CN" dirty="0"/>
          </a:p>
          <a:p>
            <a:r>
              <a:rPr lang="zh-CN" altLang="en-US" dirty="0"/>
              <a:t>下载的图片可能具有一个像</a:t>
            </a:r>
            <a:r>
              <a:rPr lang="en-US" altLang="zh-CN" dirty="0"/>
              <a:t>hash</a:t>
            </a:r>
            <a:r>
              <a:rPr lang="zh-CN" altLang="en-US" dirty="0"/>
              <a:t>的文件名</a:t>
            </a:r>
            <a:r>
              <a:rPr lang="en-US" altLang="zh-CN" dirty="0"/>
              <a:t>,</a:t>
            </a:r>
            <a:r>
              <a:rPr lang="zh-CN" altLang="en-US" dirty="0"/>
              <a:t>而相机和手机可能会按照一定规律给照片命名</a:t>
            </a:r>
            <a:endParaRPr lang="en-US" altLang="zh-CN" dirty="0"/>
          </a:p>
          <a:p>
            <a:r>
              <a:rPr lang="zh-CN" altLang="en-US" dirty="0"/>
              <a:t>手机截屏大多数都是竖画幅的</a:t>
            </a:r>
            <a:r>
              <a:rPr lang="en-US" altLang="zh-CN" dirty="0"/>
              <a:t>,</a:t>
            </a:r>
            <a:r>
              <a:rPr lang="zh-CN" altLang="en-US" dirty="0"/>
              <a:t>有可能带有时间电量信号等手机图标</a:t>
            </a:r>
            <a:endParaRPr lang="en-US" altLang="zh-CN" dirty="0"/>
          </a:p>
          <a:p>
            <a:r>
              <a:rPr lang="zh-CN" altLang="en-US" dirty="0"/>
              <a:t>屏摄和电脑截屏</a:t>
            </a:r>
            <a:r>
              <a:rPr lang="en-US" altLang="zh-CN" dirty="0"/>
              <a:t>,</a:t>
            </a:r>
            <a:r>
              <a:rPr lang="zh-CN" altLang="en-US" dirty="0"/>
              <a:t>文件摄影中可能含有大量的文字</a:t>
            </a:r>
            <a:endParaRPr lang="en-US" altLang="zh-CN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67690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D0462F-E67F-2BE3-B5C7-808CEF18E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15625" cy="1325563"/>
          </a:xfrm>
        </p:spPr>
        <p:txBody>
          <a:bodyPr/>
          <a:lstStyle/>
          <a:p>
            <a:r>
              <a:rPr lang="zh-CN" altLang="en-US" dirty="0"/>
              <a:t>幕间思考</a:t>
            </a:r>
            <a:r>
              <a:rPr lang="en-US" altLang="zh-CN" dirty="0"/>
              <a:t>2:</a:t>
            </a:r>
            <a:r>
              <a:rPr lang="zh-CN" altLang="en-US" dirty="0"/>
              <a:t>判断一个深度学习任务是否可行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71D614C-D9F1-D3A2-688A-3310E6F43A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CN" altLang="en-US" dirty="0"/>
              <a:t>能否组织起有效的训练集</a:t>
            </a:r>
            <a:r>
              <a:rPr lang="en-US" altLang="zh-CN" dirty="0"/>
              <a:t>,</a:t>
            </a:r>
            <a:r>
              <a:rPr lang="zh-CN" altLang="en-US" dirty="0"/>
              <a:t>并在需要的时候有能力扩增其规模</a:t>
            </a:r>
            <a:endParaRPr lang="en-US" altLang="zh-CN" dirty="0"/>
          </a:p>
          <a:p>
            <a:pPr lvl="1"/>
            <a:r>
              <a:rPr lang="zh-CN" altLang="en-US" dirty="0"/>
              <a:t>数量是否足够大</a:t>
            </a:r>
            <a:r>
              <a:rPr lang="en-US" altLang="zh-CN" dirty="0"/>
              <a:t>?</a:t>
            </a:r>
            <a:r>
              <a:rPr lang="zh-CN" altLang="en-US" dirty="0"/>
              <a:t>样本均衡度如何</a:t>
            </a:r>
            <a:r>
              <a:rPr lang="en-US" altLang="zh-CN" dirty="0"/>
              <a:t>?</a:t>
            </a:r>
            <a:r>
              <a:rPr lang="zh-CN" altLang="en-US" dirty="0"/>
              <a:t>数据集与部署环境是否同分布</a:t>
            </a:r>
            <a:r>
              <a:rPr lang="en-US" altLang="zh-CN" dirty="0"/>
              <a:t>?</a:t>
            </a:r>
          </a:p>
          <a:p>
            <a:r>
              <a:rPr lang="zh-CN" altLang="en-US" dirty="0"/>
              <a:t>问题是否是信息完备的</a:t>
            </a:r>
            <a:r>
              <a:rPr lang="en-US" altLang="zh-CN" dirty="0"/>
              <a:t>?</a:t>
            </a:r>
          </a:p>
          <a:p>
            <a:pPr lvl="1"/>
            <a:r>
              <a:rPr lang="zh-CN" altLang="en-US" dirty="0"/>
              <a:t>例如</a:t>
            </a:r>
            <a:r>
              <a:rPr lang="en-US" altLang="zh-CN" dirty="0"/>
              <a:t>”</a:t>
            </a:r>
            <a:r>
              <a:rPr lang="zh-CN" altLang="en-US" dirty="0"/>
              <a:t>单目单帧深度估计</a:t>
            </a:r>
            <a:r>
              <a:rPr lang="en-US" altLang="zh-CN" dirty="0"/>
              <a:t>”</a:t>
            </a:r>
            <a:r>
              <a:rPr lang="zh-CN" altLang="en-US" dirty="0"/>
              <a:t>就是信息不完备的问题</a:t>
            </a:r>
            <a:endParaRPr lang="en-US" altLang="zh-CN" dirty="0"/>
          </a:p>
          <a:p>
            <a:r>
              <a:rPr lang="zh-CN" altLang="en-US" dirty="0"/>
              <a:t>是否有效果足够好的传统算法</a:t>
            </a:r>
            <a:r>
              <a:rPr lang="en-US" altLang="zh-CN" dirty="0"/>
              <a:t>?</a:t>
            </a:r>
          </a:p>
          <a:p>
            <a:pPr lvl="1"/>
            <a:r>
              <a:rPr lang="zh-CN" altLang="en-US" dirty="0"/>
              <a:t>深度学习方法可能是难以</a:t>
            </a:r>
            <a:r>
              <a:rPr lang="en-US" altLang="zh-CN" dirty="0"/>
              <a:t>debug</a:t>
            </a:r>
            <a:r>
              <a:rPr lang="zh-CN" altLang="en-US" dirty="0"/>
              <a:t>的</a:t>
            </a:r>
            <a:r>
              <a:rPr lang="en-US" altLang="zh-CN" dirty="0"/>
              <a:t>,</a:t>
            </a:r>
            <a:r>
              <a:rPr lang="zh-CN" altLang="en-US" dirty="0"/>
              <a:t>成本高昂的</a:t>
            </a:r>
            <a:r>
              <a:rPr lang="en-US" altLang="zh-CN" dirty="0"/>
              <a:t>,</a:t>
            </a:r>
            <a:r>
              <a:rPr lang="zh-CN" altLang="en-US" dirty="0"/>
              <a:t>边缘计算不友好的</a:t>
            </a:r>
            <a:endParaRPr lang="en-US" altLang="zh-CN" dirty="0"/>
          </a:p>
          <a:p>
            <a:r>
              <a:rPr lang="zh-CN" altLang="en-US" dirty="0"/>
              <a:t>或者说</a:t>
            </a:r>
            <a:r>
              <a:rPr lang="en-US" altLang="zh-CN" dirty="0"/>
              <a:t>,</a:t>
            </a:r>
            <a:r>
              <a:rPr lang="zh-CN" altLang="en-US" dirty="0"/>
              <a:t>我们是不是在尝试用深度学习解决一个传统算法很难处理好的问题</a:t>
            </a:r>
            <a:r>
              <a:rPr lang="en-US" altLang="zh-CN" dirty="0"/>
              <a:t>?</a:t>
            </a:r>
          </a:p>
          <a:p>
            <a:pPr lvl="1"/>
            <a:r>
              <a:rPr lang="zh-CN" altLang="en-US" dirty="0"/>
              <a:t>如果有足够好的传统算法</a:t>
            </a:r>
            <a:r>
              <a:rPr lang="en-US" altLang="zh-CN" dirty="0"/>
              <a:t>,</a:t>
            </a:r>
            <a:r>
              <a:rPr lang="zh-CN" altLang="en-US" dirty="0"/>
              <a:t>就不要使用深度学习</a:t>
            </a:r>
            <a:endParaRPr lang="en-US" altLang="zh-CN" dirty="0"/>
          </a:p>
          <a:p>
            <a:pPr lvl="1"/>
            <a:endParaRPr lang="en-US" altLang="zh-CN" dirty="0"/>
          </a:p>
          <a:p>
            <a:pPr marL="0" indent="0">
              <a:buNone/>
            </a:pPr>
            <a:r>
              <a:rPr lang="en-US" altLang="zh-CN" sz="2400" dirty="0"/>
              <a:t>(</a:t>
            </a:r>
            <a:r>
              <a:rPr lang="zh-CN" altLang="en-US" sz="2400" dirty="0"/>
              <a:t>以上为我的个人经验法则</a:t>
            </a:r>
            <a:r>
              <a:rPr lang="en-US" altLang="zh-CN" sz="2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5191580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AA91DB-BE23-0049-F84D-E0579FE34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</a:t>
            </a:r>
            <a:r>
              <a:rPr lang="en-US" altLang="zh-CN" dirty="0"/>
              <a:t>baseline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6CB5878-9A94-3FEB-FE91-7A0AE6EBD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4950"/>
            <a:ext cx="10515600" cy="4672013"/>
          </a:xfrm>
        </p:spPr>
        <p:txBody>
          <a:bodyPr/>
          <a:lstStyle/>
          <a:p>
            <a:r>
              <a:rPr lang="zh-CN" altLang="en-US" dirty="0"/>
              <a:t>虽然深度学习可以作为</a:t>
            </a:r>
            <a:r>
              <a:rPr lang="en-US" altLang="zh-CN" dirty="0"/>
              <a:t>”</a:t>
            </a:r>
            <a:r>
              <a:rPr lang="zh-CN" altLang="en-US" dirty="0"/>
              <a:t>万能函数逼近器</a:t>
            </a:r>
            <a:r>
              <a:rPr lang="en-US" altLang="zh-CN" dirty="0"/>
              <a:t>”</a:t>
            </a:r>
            <a:r>
              <a:rPr lang="zh-CN" altLang="en-US" dirty="0"/>
              <a:t>使用</a:t>
            </a:r>
            <a:r>
              <a:rPr lang="en-US" altLang="zh-CN" dirty="0"/>
              <a:t>,</a:t>
            </a:r>
            <a:r>
              <a:rPr lang="zh-CN" altLang="en-US" dirty="0"/>
              <a:t>但衡量一个深度学习工具是否是</a:t>
            </a:r>
            <a:r>
              <a:rPr lang="en-US" altLang="zh-CN" dirty="0"/>
              <a:t>”</a:t>
            </a:r>
            <a:r>
              <a:rPr lang="zh-CN" altLang="en-US" dirty="0"/>
              <a:t>值得的</a:t>
            </a:r>
            <a:r>
              <a:rPr lang="en-US" altLang="zh-CN" dirty="0"/>
              <a:t>”,</a:t>
            </a:r>
            <a:r>
              <a:rPr lang="zh-CN" altLang="en-US" dirty="0"/>
              <a:t>需要一个</a:t>
            </a:r>
            <a:r>
              <a:rPr lang="en-US" altLang="zh-CN" dirty="0"/>
              <a:t>baseline</a:t>
            </a:r>
          </a:p>
          <a:p>
            <a:r>
              <a:rPr lang="en-US" dirty="0"/>
              <a:t>baseline</a:t>
            </a:r>
            <a:r>
              <a:rPr lang="zh-CN" altLang="en-US" dirty="0"/>
              <a:t>往往可以启发模型的设计</a:t>
            </a:r>
            <a:r>
              <a:rPr lang="en-US" altLang="zh-CN" dirty="0"/>
              <a:t>,</a:t>
            </a:r>
            <a:r>
              <a:rPr lang="zh-CN" altLang="en-US" dirty="0"/>
              <a:t>并在模型陷入僵局的时候给与灵感</a:t>
            </a:r>
            <a:endParaRPr lang="en-US" altLang="zh-CN" dirty="0"/>
          </a:p>
          <a:p>
            <a:r>
              <a:rPr lang="en-US" altLang="zh-CN" dirty="0"/>
              <a:t>baseline</a:t>
            </a:r>
            <a:r>
              <a:rPr lang="zh-CN" altLang="en-US" dirty="0"/>
              <a:t>可以协助我们进行特征工程</a:t>
            </a:r>
            <a:r>
              <a:rPr lang="en-US" altLang="zh-CN" dirty="0"/>
              <a:t>,</a:t>
            </a:r>
            <a:r>
              <a:rPr lang="zh-CN" altLang="en-US" dirty="0"/>
              <a:t>数据清洗等重要的前期工作</a:t>
            </a:r>
            <a:endParaRPr lang="en-US" altLang="zh-CN" dirty="0"/>
          </a:p>
          <a:p>
            <a:r>
              <a:rPr lang="zh-CN" altLang="en-US" dirty="0"/>
              <a:t>在这个问题中</a:t>
            </a:r>
            <a:r>
              <a:rPr lang="en-US" altLang="zh-CN" dirty="0"/>
              <a:t>,baseline</a:t>
            </a:r>
            <a:r>
              <a:rPr lang="zh-CN" altLang="en-US" dirty="0"/>
              <a:t>是</a:t>
            </a:r>
            <a:r>
              <a:rPr lang="en-US" altLang="zh-CN" dirty="0"/>
              <a:t>”</a:t>
            </a:r>
            <a:r>
              <a:rPr lang="zh-CN" altLang="en-US" dirty="0"/>
              <a:t>基于规则的过滤</a:t>
            </a:r>
            <a:r>
              <a:rPr lang="en-US" altLang="zh-CN" dirty="0"/>
              <a:t>”,</a:t>
            </a:r>
            <a:r>
              <a:rPr lang="zh-CN" altLang="en-US" dirty="0"/>
              <a:t>只能挑选出部分表情包</a:t>
            </a:r>
            <a:r>
              <a:rPr lang="en-US" altLang="zh-CN" dirty="0"/>
              <a:t>,</a:t>
            </a:r>
            <a:r>
              <a:rPr lang="zh-CN" altLang="en-US" dirty="0"/>
              <a:t>且有较大的错误率</a:t>
            </a:r>
            <a:r>
              <a:rPr lang="en-US" altLang="zh-CN" dirty="0"/>
              <a:t>,</a:t>
            </a:r>
            <a:r>
              <a:rPr lang="zh-CN" altLang="en-US" dirty="0"/>
              <a:t>其原因在于仅使用了文件的外在信息</a:t>
            </a:r>
            <a:r>
              <a:rPr lang="en-US" altLang="zh-CN" dirty="0"/>
              <a:t>,</a:t>
            </a:r>
            <a:r>
              <a:rPr lang="zh-CN" altLang="en-US" dirty="0"/>
              <a:t>没有使用图片内容进行分类</a:t>
            </a:r>
            <a:r>
              <a:rPr lang="en-US" altLang="zh-CN" dirty="0"/>
              <a:t>.</a:t>
            </a:r>
          </a:p>
          <a:p>
            <a:r>
              <a:rPr lang="zh-CN" altLang="en-US" dirty="0"/>
              <a:t>有必要使用深度学习进行基于内容的识别</a:t>
            </a:r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46530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3209</TotalTime>
  <Words>1602</Words>
  <Application>Microsoft Office PowerPoint</Application>
  <PresentationFormat>宽屏</PresentationFormat>
  <Paragraphs>139</Paragraphs>
  <Slides>29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33" baseType="lpstr">
      <vt:lpstr>Arial</vt:lpstr>
      <vt:lpstr>Calibri</vt:lpstr>
      <vt:lpstr>Calibri Light</vt:lpstr>
      <vt:lpstr>Office 主题​​</vt:lpstr>
      <vt:lpstr>现场炼丹:EmojiNet</vt:lpstr>
      <vt:lpstr>PowerPoint 演示文稿</vt:lpstr>
      <vt:lpstr>PowerPoint 演示文稿</vt:lpstr>
      <vt:lpstr>0. 提出问题</vt:lpstr>
      <vt:lpstr>PowerPoint 演示文稿</vt:lpstr>
      <vt:lpstr>1.描述问题</vt:lpstr>
      <vt:lpstr>幕间思考:人类是如何判断一张图片的来源</vt:lpstr>
      <vt:lpstr>幕间思考2:判断一个深度学习任务是否可行</vt:lpstr>
      <vt:lpstr>2.baseline</vt:lpstr>
      <vt:lpstr>3. 数据集准备</vt:lpstr>
      <vt:lpstr>4.开始炼丹</vt:lpstr>
      <vt:lpstr>EmojiNet 0.1</vt:lpstr>
      <vt:lpstr>EmojiNet 0.2</vt:lpstr>
      <vt:lpstr>可视化</vt:lpstr>
      <vt:lpstr>数据清洗</vt:lpstr>
      <vt:lpstr>Corner case(for me)</vt:lpstr>
      <vt:lpstr>PowerPoint 演示文稿</vt:lpstr>
      <vt:lpstr>EmojiNet 0.3</vt:lpstr>
      <vt:lpstr>EmojiNet 0.4</vt:lpstr>
      <vt:lpstr>小结</vt:lpstr>
      <vt:lpstr>分析</vt:lpstr>
      <vt:lpstr>EmojiNet 0.5</vt:lpstr>
      <vt:lpstr>EmojiNet 0.6</vt:lpstr>
      <vt:lpstr>EmojiNet 0.7</vt:lpstr>
      <vt:lpstr>EmojiNet 0.7</vt:lpstr>
      <vt:lpstr>PowerPoint 演示文稿</vt:lpstr>
      <vt:lpstr>5.配方调整</vt:lpstr>
      <vt:lpstr>6.尾声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现场炼丹:EmojiNet</dc:title>
  <dc:creator>Jia, Feng</dc:creator>
  <cp:lastModifiedBy>贾 锋</cp:lastModifiedBy>
  <cp:revision>14</cp:revision>
  <dcterms:created xsi:type="dcterms:W3CDTF">2023-03-02T07:28:19Z</dcterms:created>
  <dcterms:modified xsi:type="dcterms:W3CDTF">2023-03-14T13:55:16Z</dcterms:modified>
</cp:coreProperties>
</file>